
<file path=[Content_Types].xml><?xml version="1.0" encoding="utf-8"?>
<Types xmlns="http://schemas.openxmlformats.org/package/2006/content-types">
  <Default Extension="png" ContentType="image/png"/>
  <Default Extension="glb" ContentType="model/gltf.binary"/>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1"/>
  </p:notesMasterIdLst>
  <p:sldIdLst>
    <p:sldId id="256" r:id="rId2"/>
    <p:sldId id="257" r:id="rId3"/>
    <p:sldId id="264" r:id="rId4"/>
    <p:sldId id="258" r:id="rId5"/>
    <p:sldId id="260" r:id="rId6"/>
    <p:sldId id="259" r:id="rId7"/>
    <p:sldId id="262" r:id="rId8"/>
    <p:sldId id="261"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30" autoAdjust="0"/>
    <p:restoredTop sz="85073" autoAdjust="0"/>
  </p:normalViewPr>
  <p:slideViewPr>
    <p:cSldViewPr snapToGrid="0">
      <p:cViewPr varScale="1">
        <p:scale>
          <a:sx n="80" d="100"/>
          <a:sy n="80" d="100"/>
        </p:scale>
        <p:origin x="96" y="22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g>
</file>

<file path=ppt/media/image3.png>
</file>

<file path=ppt/media/image4.jpg>
</file>

<file path=ppt/media/image5.png>
</file>

<file path=ppt/media/media1.mp4>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92DA47-A365-4F82-8BB0-BD98671F9846}" type="datetimeFigureOut">
              <a:rPr kumimoji="1" lang="ja-JP" altLang="en-US" smtClean="0"/>
              <a:t>2020/11/10</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690FA6-7D7B-415C-B557-2876107E191E}" type="slidenum">
              <a:rPr kumimoji="1" lang="ja-JP" altLang="en-US" smtClean="0"/>
              <a:t>‹#›</a:t>
            </a:fld>
            <a:endParaRPr kumimoji="1" lang="ja-JP" altLang="en-US"/>
          </a:p>
        </p:txBody>
      </p:sp>
    </p:spTree>
    <p:extLst>
      <p:ext uri="{BB962C8B-B14F-4D97-AF65-F5344CB8AC3E}">
        <p14:creationId xmlns:p14="http://schemas.microsoft.com/office/powerpoint/2010/main" val="16232974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平成</a:t>
            </a:r>
            <a:r>
              <a:rPr kumimoji="1" lang="en-US" altLang="ja-JP" dirty="0"/>
              <a:t>25</a:t>
            </a:r>
            <a:r>
              <a:rPr kumimoji="1" lang="ja-JP" altLang="en-US" dirty="0"/>
              <a:t>年に内閣府の実施した調査によると</a:t>
            </a:r>
            <a:r>
              <a:rPr kumimoji="1" lang="ja-JP" altLang="en-US" sz="1200" dirty="0"/>
              <a:t>日本国内の聴覚障害者数は３４万３千人であるという報告があります。</a:t>
            </a:r>
            <a:endParaRPr kumimoji="1" lang="en-US" altLang="ja-JP" sz="1200" dirty="0"/>
          </a:p>
          <a:p>
            <a:endParaRPr kumimoji="1" lang="ja-JP" altLang="en-US"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2</a:t>
            </a:fld>
            <a:endParaRPr kumimoji="1" lang="ja-JP" altLang="en-US"/>
          </a:p>
        </p:txBody>
      </p:sp>
    </p:spTree>
    <p:extLst>
      <p:ext uri="{BB962C8B-B14F-4D97-AF65-F5344CB8AC3E}">
        <p14:creationId xmlns:p14="http://schemas.microsoft.com/office/powerpoint/2010/main" val="2479649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手話を学習する手段としては書籍、ビデオ、ウェブサイトなどがありますが</a:t>
            </a:r>
            <a:endParaRPr kumimoji="1" lang="en-US" altLang="ja-JP" dirty="0"/>
          </a:p>
          <a:p>
            <a:r>
              <a:rPr kumimoji="1" lang="ja-JP" altLang="en-US" dirty="0"/>
              <a:t>これらは固有の問題点を抱えています</a:t>
            </a:r>
            <a:endParaRPr kumimoji="1" lang="en-US" altLang="ja-JP" dirty="0"/>
          </a:p>
          <a:p>
            <a:r>
              <a:rPr kumimoji="1" lang="ja-JP" altLang="en-US" dirty="0"/>
              <a:t>例えば書籍であれば紙に描かれた絵を教材にしますので動きを持たせることができません</a:t>
            </a:r>
            <a:endParaRPr kumimoji="1" lang="en-US" altLang="ja-JP" dirty="0"/>
          </a:p>
          <a:p>
            <a:r>
              <a:rPr kumimoji="1" lang="ja-JP" altLang="en-US" dirty="0"/>
              <a:t>あらかじめ撮影された資料を用いているので視点方向が限られてきます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教材を写真に撮影する都合上、利き手が反転</a:t>
            </a:r>
          </a:p>
          <a:p>
            <a:r>
              <a:rPr kumimoji="1" lang="ja-JP" altLang="en-US" dirty="0"/>
              <a:t>インタラクティブな教材ではなく合否の判定ができない</a:t>
            </a:r>
            <a:endParaRPr kumimoji="1" lang="en-US" altLang="ja-JP"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3</a:t>
            </a:fld>
            <a:endParaRPr kumimoji="1" lang="ja-JP" altLang="en-US"/>
          </a:p>
        </p:txBody>
      </p:sp>
    </p:spTree>
    <p:extLst>
      <p:ext uri="{BB962C8B-B14F-4D97-AF65-F5344CB8AC3E}">
        <p14:creationId xmlns:p14="http://schemas.microsoft.com/office/powerpoint/2010/main" val="24746856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前項に上げたような問題点を以下のように改善</a:t>
            </a:r>
            <a:r>
              <a:rPr kumimoji="1" lang="ja-JP" altLang="en-US"/>
              <a:t>していく</a:t>
            </a:r>
            <a:endParaRPr kumimoji="1" lang="en-US" altLang="ja-JP"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4</a:t>
            </a:fld>
            <a:endParaRPr kumimoji="1" lang="ja-JP" altLang="en-US"/>
          </a:p>
        </p:txBody>
      </p:sp>
    </p:spTree>
    <p:extLst>
      <p:ext uri="{BB962C8B-B14F-4D97-AF65-F5344CB8AC3E}">
        <p14:creationId xmlns:p14="http://schemas.microsoft.com/office/powerpoint/2010/main" val="6771549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一つ、というのは</a:t>
            </a:r>
            <a:r>
              <a:rPr kumimoji="1" lang="en-US" altLang="ja-JP" dirty="0"/>
              <a:t>…</a:t>
            </a:r>
            <a:r>
              <a:rPr kumimoji="1" lang="ja-JP" altLang="en-US" dirty="0"/>
              <a:t>他にも日本語を扱う手話が存在するため</a:t>
            </a:r>
            <a:endParaRPr kumimoji="1" lang="en-US" altLang="ja-JP" dirty="0"/>
          </a:p>
          <a:p>
            <a:r>
              <a:rPr kumimoji="1" lang="ja-JP" altLang="en-US" dirty="0"/>
              <a:t>例えば</a:t>
            </a:r>
            <a:endParaRPr kumimoji="1" lang="en-US" altLang="ja-JP" dirty="0"/>
          </a:p>
          <a:p>
            <a:r>
              <a:rPr kumimoji="1" lang="ja-JP" altLang="en-US" dirty="0"/>
              <a:t>「に」を表す画像のような、　指の形一つにつき一文字のかなに対応する指文字や</a:t>
            </a:r>
            <a:endParaRPr kumimoji="1" lang="en-US" altLang="ja-JP" dirty="0"/>
          </a:p>
          <a:p>
            <a:r>
              <a:rPr kumimoji="1" lang="ja-JP" altLang="en-US" dirty="0"/>
              <a:t>「あなたは手話が上手ですね」という文章を</a:t>
            </a:r>
            <a:endParaRPr kumimoji="1" lang="en-US" altLang="ja-JP" dirty="0"/>
          </a:p>
          <a:p>
            <a:r>
              <a:rPr kumimoji="1" lang="ja-JP" altLang="en-US" dirty="0"/>
              <a:t>テニヲハを含めて表現する日本語対応手話が存在する</a:t>
            </a:r>
            <a:endParaRPr kumimoji="1" lang="en-US" altLang="ja-JP" dirty="0"/>
          </a:p>
          <a:p>
            <a:r>
              <a:rPr kumimoji="1" lang="ja-JP" altLang="en-US" dirty="0"/>
              <a:t>それらと比較すると日本手話は</a:t>
            </a:r>
            <a:endParaRPr kumimoji="1" lang="en-US" altLang="ja-JP"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5</a:t>
            </a:fld>
            <a:endParaRPr kumimoji="1" lang="ja-JP" altLang="en-US"/>
          </a:p>
        </p:txBody>
      </p:sp>
    </p:spTree>
    <p:extLst>
      <p:ext uri="{BB962C8B-B14F-4D97-AF65-F5344CB8AC3E}">
        <p14:creationId xmlns:p14="http://schemas.microsoft.com/office/powerpoint/2010/main" val="32082766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手指を認識する技術であるハンドトラッキングについてお話します</a:t>
            </a:r>
            <a:endParaRPr kumimoji="1" lang="en-US" altLang="ja-JP" dirty="0"/>
          </a:p>
          <a:p>
            <a:r>
              <a:rPr kumimoji="1" lang="en-US" altLang="ja-JP" dirty="0"/>
              <a:t>HMD</a:t>
            </a:r>
            <a:r>
              <a:rPr kumimoji="1" lang="ja-JP" altLang="en-US" dirty="0"/>
              <a:t>は</a:t>
            </a:r>
            <a:r>
              <a:rPr kumimoji="1" lang="en-US" altLang="ja-JP" dirty="0"/>
              <a:t>Facebook</a:t>
            </a:r>
            <a:r>
              <a:rPr kumimoji="1" lang="ja-JP" altLang="en-US" dirty="0"/>
              <a:t>社から発売されている</a:t>
            </a:r>
            <a:r>
              <a:rPr kumimoji="1" lang="en-US" altLang="ja-JP" dirty="0"/>
              <a:t>oculus quest</a:t>
            </a:r>
            <a:r>
              <a:rPr kumimoji="1" lang="ja-JP" altLang="en-US" dirty="0"/>
              <a:t>を使用</a:t>
            </a:r>
            <a:endParaRPr kumimoji="1" lang="en-US" altLang="ja-JP" dirty="0"/>
          </a:p>
          <a:p>
            <a:r>
              <a:rPr kumimoji="1" lang="ja-JP" altLang="en-US" dirty="0"/>
              <a:t>ハンドトラッキングは</a:t>
            </a:r>
            <a:r>
              <a:rPr kumimoji="1" lang="en-US" altLang="ja-JP" sz="1200" dirty="0"/>
              <a:t>Oculus Quest</a:t>
            </a:r>
            <a:r>
              <a:rPr kumimoji="1" lang="ja-JP" altLang="en-US" sz="1200" dirty="0"/>
              <a:t>の機能として提供</a:t>
            </a:r>
            <a:endParaRPr kumimoji="1" lang="en-US" altLang="ja-JP" dirty="0"/>
          </a:p>
          <a:p>
            <a:r>
              <a:rPr kumimoji="1" lang="ja-JP" altLang="en-US" dirty="0"/>
              <a:t>開発者向けに公開された　利用する形</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6</a:t>
            </a:fld>
            <a:endParaRPr kumimoji="1" lang="ja-JP" altLang="en-US"/>
          </a:p>
        </p:txBody>
      </p:sp>
    </p:spTree>
    <p:extLst>
      <p:ext uri="{BB962C8B-B14F-4D97-AF65-F5344CB8AC3E}">
        <p14:creationId xmlns:p14="http://schemas.microsoft.com/office/powerpoint/2010/main" val="3507447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左と右の映像は同期しておりそれぞれ現実空間と仮想空間を表しています</a:t>
            </a:r>
            <a:endParaRPr kumimoji="1" lang="en-US" altLang="ja-JP" dirty="0"/>
          </a:p>
          <a:p>
            <a:r>
              <a:rPr kumimoji="1" lang="ja-JP" altLang="en-US" dirty="0"/>
              <a:t>今回は「こんにちは」という手話を学習する手順を紹介します</a:t>
            </a:r>
            <a:endParaRPr kumimoji="1" lang="en-US" altLang="ja-JP" dirty="0"/>
          </a:p>
          <a:p>
            <a:r>
              <a:rPr kumimoji="1" lang="ja-JP" altLang="en-US" dirty="0"/>
              <a:t>学習を開始すると正面に手本が表示されます　この手本をなぞるように学習を進めていきます</a:t>
            </a:r>
            <a:endParaRPr kumimoji="1" lang="en-US" altLang="ja-JP" dirty="0"/>
          </a:p>
          <a:p>
            <a:r>
              <a:rPr kumimoji="1" lang="ja-JP" altLang="en-US" dirty="0"/>
              <a:t>また手本は任意の方向から観察することができます</a:t>
            </a:r>
            <a:endParaRPr kumimoji="1" lang="en-US" altLang="ja-JP" dirty="0"/>
          </a:p>
          <a:p>
            <a:r>
              <a:rPr kumimoji="1" lang="ja-JP" altLang="en-US" dirty="0"/>
              <a:t>動作のある手話は手本が動くことで使用者を案内します</a:t>
            </a:r>
            <a:endParaRPr kumimoji="1" lang="en-US" altLang="ja-JP" dirty="0"/>
          </a:p>
          <a:p>
            <a:r>
              <a:rPr kumimoji="1" lang="ja-JP" altLang="en-US" dirty="0"/>
              <a:t>このようにして学習を進めていきます</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7</a:t>
            </a:fld>
            <a:endParaRPr kumimoji="1" lang="ja-JP" altLang="en-US"/>
          </a:p>
        </p:txBody>
      </p:sp>
    </p:spTree>
    <p:extLst>
      <p:ext uri="{BB962C8B-B14F-4D97-AF65-F5344CB8AC3E}">
        <p14:creationId xmlns:p14="http://schemas.microsoft.com/office/powerpoint/2010/main" val="4125309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041400"/>
            <a:ext cx="9144000" cy="2387600"/>
          </a:xfrm>
        </p:spPr>
        <p:txBody>
          <a:bodyPr anchor="b"/>
          <a:lstStyle>
            <a:lvl1pPr algn="ctr">
              <a:defRPr sz="5400"/>
            </a:lvl1pPr>
          </a:lstStyle>
          <a:p>
            <a:r>
              <a:rPr lang="ja-JP" altLang="en-US"/>
              <a:t>マスター タイトルの書式設定</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3200"/>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424269AB-4317-4DD0-A71C-5DD3539C6BE6}" type="datetimeFigureOut">
              <a:rPr kumimoji="1" lang="ja-JP" altLang="en-US" smtClean="0"/>
              <a:t>2020/11/10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1422008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424269AB-4317-4DD0-A71C-5DD3539C6BE6}" type="datetimeFigureOut">
              <a:rPr kumimoji="1" lang="ja-JP" altLang="en-US" smtClean="0"/>
              <a:t>2020/11/10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2589133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274638"/>
            <a:ext cx="2628900" cy="5897562"/>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838200" y="274638"/>
            <a:ext cx="7734300" cy="589756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424269AB-4317-4DD0-A71C-5DD3539C6BE6}" type="datetimeFigureOut">
              <a:rPr kumimoji="1" lang="ja-JP" altLang="en-US" smtClean="0"/>
              <a:t>2020/11/10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1243557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424269AB-4317-4DD0-A71C-5DD3539C6BE6}" type="datetimeFigureOut">
              <a:rPr kumimoji="1" lang="ja-JP" altLang="en-US" smtClean="0"/>
              <a:t>2020/11/10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1515608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4406900"/>
            <a:ext cx="10515600" cy="1362075"/>
          </a:xfrm>
        </p:spPr>
        <p:txBody>
          <a:bodyPr anchor="t"/>
          <a:lstStyle>
            <a:lvl1pPr>
              <a:defRPr sz="4000" b="1"/>
            </a:lvl1pPr>
          </a:lstStyle>
          <a:p>
            <a:r>
              <a:rPr lang="ja-JP" altLang="en-US"/>
              <a:t>マスター タイトルの書式設定</a:t>
            </a:r>
            <a:endParaRPr lang="en-US"/>
          </a:p>
        </p:txBody>
      </p:sp>
      <p:sp>
        <p:nvSpPr>
          <p:cNvPr id="3" name="Text Placeholder 2"/>
          <p:cNvSpPr>
            <a:spLocks noGrp="1"/>
          </p:cNvSpPr>
          <p:nvPr>
            <p:ph type="body" idx="1"/>
          </p:nvPr>
        </p:nvSpPr>
        <p:spPr>
          <a:xfrm>
            <a:off x="831850" y="2906713"/>
            <a:ext cx="105156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24269AB-4317-4DD0-A71C-5DD3539C6BE6}" type="datetimeFigureOut">
              <a:rPr kumimoji="1" lang="ja-JP" altLang="en-US" smtClean="0"/>
              <a:t>2020/11/10</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8285776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838200" y="1820863"/>
            <a:ext cx="5181600" cy="43513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6172200" y="1820863"/>
            <a:ext cx="5181600" cy="43513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424269AB-4317-4DD0-A71C-5DD3539C6BE6}" type="datetimeFigureOut">
              <a:rPr kumimoji="1" lang="ja-JP" altLang="en-US" smtClean="0"/>
              <a:t>2020/11/10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7599171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1850" y="274638"/>
            <a:ext cx="10515600" cy="1143000"/>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831850" y="1535113"/>
            <a:ext cx="515620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1850" y="2174875"/>
            <a:ext cx="5156200" cy="39973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6189663" y="1535113"/>
            <a:ext cx="515778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89663" y="2174875"/>
            <a:ext cx="5157787" cy="39973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424269AB-4317-4DD0-A71C-5DD3539C6BE6}" type="datetimeFigureOut">
              <a:rPr kumimoji="1" lang="ja-JP" altLang="en-US" smtClean="0"/>
              <a:t>2020/11/10</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688143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424269AB-4317-4DD0-A71C-5DD3539C6BE6}" type="datetimeFigureOut">
              <a:rPr kumimoji="1" lang="ja-JP" altLang="en-US" smtClean="0"/>
              <a:t>2020/11/10</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032583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4269AB-4317-4DD0-A71C-5DD3539C6BE6}" type="datetimeFigureOut">
              <a:rPr kumimoji="1" lang="ja-JP" altLang="en-US" smtClean="0"/>
              <a:t>2020/11/10</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1367938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1850" y="685800"/>
            <a:ext cx="4013200" cy="1160463"/>
          </a:xfrm>
        </p:spPr>
        <p:txBody>
          <a:bodyPr anchor="b"/>
          <a:lstStyle>
            <a:lvl1pPr>
              <a:defRPr sz="2000" b="1"/>
            </a:lvl1pPr>
          </a:lstStyle>
          <a:p>
            <a:r>
              <a:rPr lang="ja-JP" altLang="en-US"/>
              <a:t>マスター タイトルの書式設定</a:t>
            </a:r>
            <a:endParaRPr lang="en-US"/>
          </a:p>
        </p:txBody>
      </p:sp>
      <p:sp>
        <p:nvSpPr>
          <p:cNvPr id="3" name="Content Placeholder 2"/>
          <p:cNvSpPr>
            <a:spLocks noGrp="1"/>
          </p:cNvSpPr>
          <p:nvPr>
            <p:ph idx="1"/>
          </p:nvPr>
        </p:nvSpPr>
        <p:spPr>
          <a:xfrm>
            <a:off x="5046663" y="685800"/>
            <a:ext cx="6300787" cy="54864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831850" y="1846263"/>
            <a:ext cx="4013200" cy="432593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24269AB-4317-4DD0-A71C-5DD3539C6BE6}" type="datetimeFigureOut">
              <a:rPr kumimoji="1" lang="ja-JP" altLang="en-US" smtClean="0"/>
              <a:t>2020/11/10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87512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2505075" y="4800600"/>
            <a:ext cx="7177088" cy="566738"/>
          </a:xfrm>
        </p:spPr>
        <p:txBody>
          <a:bodyPr anchor="b"/>
          <a:lstStyle>
            <a:lvl1pPr>
              <a:defRPr sz="2000" b="1"/>
            </a:lvl1pPr>
          </a:lstStyle>
          <a:p>
            <a:r>
              <a:rPr lang="ja-JP" altLang="en-US"/>
              <a:t>マスター タイトルの書式設定</a:t>
            </a:r>
            <a:endParaRPr lang="en-US"/>
          </a:p>
        </p:txBody>
      </p:sp>
      <p:sp>
        <p:nvSpPr>
          <p:cNvPr id="3" name="Picture Placeholder 2"/>
          <p:cNvSpPr>
            <a:spLocks noGrp="1"/>
          </p:cNvSpPr>
          <p:nvPr>
            <p:ph type="pic" idx="1"/>
          </p:nvPr>
        </p:nvSpPr>
        <p:spPr>
          <a:xfrm>
            <a:off x="2505075" y="685800"/>
            <a:ext cx="7177088" cy="40417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2505075" y="5367338"/>
            <a:ext cx="7177088"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24269AB-4317-4DD0-A71C-5DD3539C6BE6}" type="datetimeFigureOut">
              <a:rPr kumimoji="1" lang="ja-JP" altLang="en-US" smtClean="0"/>
              <a:t>2020/11/10</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950884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274638"/>
            <a:ext cx="10515600" cy="1325562"/>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838200" y="1820863"/>
            <a:ext cx="10515600" cy="435133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838200" y="6356350"/>
            <a:ext cx="3276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4269AB-4317-4DD0-A71C-5DD3539C6BE6}" type="datetimeFigureOut">
              <a:rPr kumimoji="1" lang="ja-JP" altLang="en-US" smtClean="0"/>
              <a:t>2020/11/10</a:t>
            </a:fld>
            <a:endParaRPr kumimoji="1" lang="ja-JP" altLang="en-US"/>
          </a:p>
        </p:txBody>
      </p:sp>
      <p:sp>
        <p:nvSpPr>
          <p:cNvPr id="5" name="Footer Placeholder 4"/>
          <p:cNvSpPr>
            <a:spLocks noGrp="1"/>
          </p:cNvSpPr>
          <p:nvPr>
            <p:ph type="ftr" sz="quarter" idx="3"/>
          </p:nvPr>
        </p:nvSpPr>
        <p:spPr>
          <a:xfrm>
            <a:off x="4648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077200" y="6356350"/>
            <a:ext cx="3276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89445929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598E38-146E-4BAE-803B-08DC8CCE40C4}"/>
              </a:ext>
            </a:extLst>
          </p:cNvPr>
          <p:cNvSpPr>
            <a:spLocks noGrp="1"/>
          </p:cNvSpPr>
          <p:nvPr>
            <p:ph type="ctrTitle"/>
          </p:nvPr>
        </p:nvSpPr>
        <p:spPr>
          <a:xfrm>
            <a:off x="1097280" y="758953"/>
            <a:ext cx="10058400" cy="2722110"/>
          </a:xfrm>
        </p:spPr>
        <p:txBody>
          <a:bodyPr>
            <a:normAutofit/>
          </a:bodyPr>
          <a:lstStyle/>
          <a:p>
            <a:r>
              <a:rPr kumimoji="1" lang="ja-JP" altLang="en-US" sz="4800" dirty="0"/>
              <a:t>ハンドトラッキング機能搭載</a:t>
            </a:r>
            <a:r>
              <a:rPr kumimoji="1" lang="en-US" altLang="ja-JP" sz="4800" dirty="0">
                <a:latin typeface="Century" panose="02040604050505020304" pitchFamily="18" charset="0"/>
              </a:rPr>
              <a:t>HMD</a:t>
            </a:r>
            <a:r>
              <a:rPr kumimoji="1" lang="ja-JP" altLang="en-US" sz="4800" dirty="0"/>
              <a:t>を　用いた手話学習支援ツールの検討</a:t>
            </a:r>
          </a:p>
        </p:txBody>
      </p:sp>
      <p:sp>
        <p:nvSpPr>
          <p:cNvPr id="3" name="字幕 2">
            <a:extLst>
              <a:ext uri="{FF2B5EF4-FFF2-40B4-BE49-F238E27FC236}">
                <a16:creationId xmlns:a16="http://schemas.microsoft.com/office/drawing/2014/main" id="{7483203D-0D82-469F-B40C-21D215CCBEEF}"/>
              </a:ext>
            </a:extLst>
          </p:cNvPr>
          <p:cNvSpPr>
            <a:spLocks noGrp="1"/>
          </p:cNvSpPr>
          <p:nvPr>
            <p:ph type="subTitle" idx="1"/>
          </p:nvPr>
        </p:nvSpPr>
        <p:spPr>
          <a:xfrm>
            <a:off x="1097280" y="3868412"/>
            <a:ext cx="10058400" cy="453264"/>
          </a:xfrm>
        </p:spPr>
        <p:txBody>
          <a:bodyPr>
            <a:normAutofit fontScale="85000" lnSpcReduction="20000"/>
          </a:bodyPr>
          <a:lstStyle/>
          <a:p>
            <a:r>
              <a:rPr kumimoji="1" lang="ja-JP" altLang="en-US" dirty="0"/>
              <a:t>摂南大学大学院　　赤葉　亮太</a:t>
            </a:r>
          </a:p>
        </p:txBody>
      </p:sp>
      <p:sp>
        <p:nvSpPr>
          <p:cNvPr id="4" name="字幕 2">
            <a:extLst>
              <a:ext uri="{FF2B5EF4-FFF2-40B4-BE49-F238E27FC236}">
                <a16:creationId xmlns:a16="http://schemas.microsoft.com/office/drawing/2014/main" id="{7A3FE523-2E21-49D8-930A-CC7E01925439}"/>
              </a:ext>
            </a:extLst>
          </p:cNvPr>
          <p:cNvSpPr txBox="1">
            <a:spLocks/>
          </p:cNvSpPr>
          <p:nvPr/>
        </p:nvSpPr>
        <p:spPr>
          <a:xfrm>
            <a:off x="1097280" y="5082005"/>
            <a:ext cx="10058400" cy="1536700"/>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kumimoji="1"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kumimoji="1"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kumimoji="1"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kumimoji="1"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kumimoji="1"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kumimoji="1"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kumimoji="1"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kumimoji="1"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kumimoji="1" sz="2000" kern="1200">
                <a:solidFill>
                  <a:schemeClr val="tx1">
                    <a:lumMod val="75000"/>
                    <a:lumOff val="25000"/>
                  </a:schemeClr>
                </a:solidFill>
                <a:latin typeface="+mn-lt"/>
                <a:ea typeface="+mn-ea"/>
                <a:cs typeface="+mn-cs"/>
              </a:defRPr>
            </a:lvl9pPr>
          </a:lstStyle>
          <a:p>
            <a:pPr marL="342900" indent="-342900">
              <a:buFont typeface="Arial" panose="020B0604020202020204" pitchFamily="34" charset="0"/>
              <a:buChar char="•"/>
            </a:pPr>
            <a:r>
              <a:rPr lang="ja-JP" altLang="en-US" dirty="0">
                <a:solidFill>
                  <a:schemeClr val="tx1">
                    <a:lumMod val="75000"/>
                    <a:lumOff val="25000"/>
                  </a:schemeClr>
                </a:solidFill>
              </a:rPr>
              <a:t>目的：現状の手話学習方法の問題点を克服する</a:t>
            </a:r>
            <a:endParaRPr lang="en-US" altLang="ja-JP" dirty="0">
              <a:solidFill>
                <a:schemeClr val="tx1">
                  <a:lumMod val="75000"/>
                  <a:lumOff val="25000"/>
                </a:schemeClr>
              </a:solidFill>
            </a:endParaRPr>
          </a:p>
          <a:p>
            <a:pPr marL="342900" indent="-342900">
              <a:buFont typeface="Arial" panose="020B0604020202020204" pitchFamily="34" charset="0"/>
              <a:buChar char="•"/>
            </a:pPr>
            <a:r>
              <a:rPr lang="ja-JP" altLang="en-US" dirty="0">
                <a:solidFill>
                  <a:schemeClr val="tx1">
                    <a:lumMod val="75000"/>
                    <a:lumOff val="25000"/>
                  </a:schemeClr>
                </a:solidFill>
              </a:rPr>
              <a:t>実装：</a:t>
            </a:r>
            <a:r>
              <a:rPr lang="en-US" altLang="ja-JP" sz="2000" dirty="0">
                <a:solidFill>
                  <a:schemeClr val="tx1">
                    <a:lumMod val="75000"/>
                    <a:lumOff val="25000"/>
                  </a:schemeClr>
                </a:solidFill>
                <a:latin typeface="Century" panose="02040604050505020304" pitchFamily="18" charset="0"/>
              </a:rPr>
              <a:t>Oculus</a:t>
            </a:r>
            <a:r>
              <a:rPr lang="ja-JP" altLang="en-US" sz="2000" dirty="0">
                <a:solidFill>
                  <a:schemeClr val="tx1">
                    <a:lumMod val="75000"/>
                    <a:lumOff val="25000"/>
                  </a:schemeClr>
                </a:solidFill>
                <a:latin typeface="Century" panose="02040604050505020304" pitchFamily="18" charset="0"/>
              </a:rPr>
              <a:t> </a:t>
            </a:r>
            <a:r>
              <a:rPr lang="en-US" altLang="ja-JP" sz="2000" dirty="0">
                <a:solidFill>
                  <a:schemeClr val="tx1">
                    <a:lumMod val="75000"/>
                    <a:lumOff val="25000"/>
                  </a:schemeClr>
                </a:solidFill>
                <a:latin typeface="Century" panose="02040604050505020304" pitchFamily="18" charset="0"/>
              </a:rPr>
              <a:t>Quest</a:t>
            </a:r>
            <a:r>
              <a:rPr lang="ja-JP" altLang="en-US" dirty="0">
                <a:solidFill>
                  <a:schemeClr val="tx1">
                    <a:lumMod val="75000"/>
                    <a:lumOff val="25000"/>
                  </a:schemeClr>
                </a:solidFill>
                <a:latin typeface="Century" panose="02040604050505020304" pitchFamily="18" charset="0"/>
              </a:rPr>
              <a:t>と</a:t>
            </a:r>
            <a:r>
              <a:rPr lang="en-US" altLang="ja-JP" dirty="0">
                <a:solidFill>
                  <a:schemeClr val="tx1">
                    <a:lumMod val="75000"/>
                    <a:lumOff val="25000"/>
                  </a:schemeClr>
                </a:solidFill>
                <a:latin typeface="Century" panose="02040604050505020304" pitchFamily="18" charset="0"/>
              </a:rPr>
              <a:t>Unity</a:t>
            </a:r>
            <a:r>
              <a:rPr lang="ja-JP" altLang="en-US" dirty="0">
                <a:solidFill>
                  <a:schemeClr val="tx1">
                    <a:lumMod val="75000"/>
                    <a:lumOff val="25000"/>
                  </a:schemeClr>
                </a:solidFill>
                <a:latin typeface="Century" panose="02040604050505020304" pitchFamily="18" charset="0"/>
              </a:rPr>
              <a:t>を用いたソフトウェア実装</a:t>
            </a:r>
            <a:endParaRPr lang="en-US" altLang="ja-JP" sz="2000" dirty="0">
              <a:solidFill>
                <a:schemeClr val="tx1">
                  <a:lumMod val="75000"/>
                  <a:lumOff val="25000"/>
                </a:schemeClr>
              </a:solidFill>
              <a:latin typeface="Century" panose="02040604050505020304" pitchFamily="18" charset="0"/>
            </a:endParaRPr>
          </a:p>
          <a:p>
            <a:pPr marL="342900" indent="-342900">
              <a:buFont typeface="Arial" panose="020B0604020202020204" pitchFamily="34" charset="0"/>
              <a:buChar char="•"/>
            </a:pPr>
            <a:r>
              <a:rPr lang="en-US" altLang="ja-JP" dirty="0">
                <a:solidFill>
                  <a:schemeClr val="tx1">
                    <a:lumMod val="75000"/>
                    <a:lumOff val="25000"/>
                  </a:schemeClr>
                </a:solidFill>
              </a:rPr>
              <a:t>Oculus</a:t>
            </a:r>
            <a:r>
              <a:rPr lang="ja-JP" altLang="en-US" dirty="0">
                <a:solidFill>
                  <a:schemeClr val="tx1">
                    <a:lumMod val="75000"/>
                    <a:lumOff val="25000"/>
                  </a:schemeClr>
                </a:solidFill>
              </a:rPr>
              <a:t> </a:t>
            </a:r>
            <a:r>
              <a:rPr lang="en-US" altLang="ja-JP" dirty="0">
                <a:solidFill>
                  <a:schemeClr val="tx1">
                    <a:lumMod val="75000"/>
                    <a:lumOff val="25000"/>
                  </a:schemeClr>
                </a:solidFill>
              </a:rPr>
              <a:t>Quest</a:t>
            </a:r>
            <a:r>
              <a:rPr lang="ja-JP" altLang="en-US" dirty="0" err="1">
                <a:solidFill>
                  <a:schemeClr val="tx1">
                    <a:lumMod val="75000"/>
                    <a:lumOff val="25000"/>
                  </a:schemeClr>
                </a:solidFill>
              </a:rPr>
              <a:t>での</a:t>
            </a:r>
            <a:r>
              <a:rPr lang="ja-JP" altLang="en-US" dirty="0">
                <a:solidFill>
                  <a:schemeClr val="tx1">
                    <a:lumMod val="75000"/>
                    <a:lumOff val="25000"/>
                  </a:schemeClr>
                </a:solidFill>
              </a:rPr>
              <a:t>ハンドトラッキング仕様</a:t>
            </a:r>
            <a:endParaRPr lang="en-US" altLang="ja-JP" dirty="0">
              <a:solidFill>
                <a:schemeClr val="tx1">
                  <a:lumMod val="75000"/>
                  <a:lumOff val="25000"/>
                </a:schemeClr>
              </a:solidFill>
            </a:endParaRPr>
          </a:p>
          <a:p>
            <a:pPr marL="342900" indent="-342900">
              <a:buFont typeface="Arial" panose="020B0604020202020204" pitchFamily="34" charset="0"/>
              <a:buChar char="•"/>
            </a:pPr>
            <a:endParaRPr lang="ja-JP" altLang="en-US" dirty="0"/>
          </a:p>
        </p:txBody>
      </p:sp>
    </p:spTree>
    <p:extLst>
      <p:ext uri="{BB962C8B-B14F-4D97-AF65-F5344CB8AC3E}">
        <p14:creationId xmlns:p14="http://schemas.microsoft.com/office/powerpoint/2010/main" val="31424510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5D4BD1-D0A6-48C5-B83B-19A0275A48A8}"/>
              </a:ext>
            </a:extLst>
          </p:cNvPr>
          <p:cNvSpPr>
            <a:spLocks noGrp="1"/>
          </p:cNvSpPr>
          <p:nvPr>
            <p:ph type="title"/>
          </p:nvPr>
        </p:nvSpPr>
        <p:spPr/>
        <p:txBody>
          <a:bodyPr/>
          <a:lstStyle/>
          <a:p>
            <a:r>
              <a:rPr kumimoji="1" lang="ja-JP" altLang="en-US" dirty="0"/>
              <a:t>本研究の背景</a:t>
            </a:r>
          </a:p>
        </p:txBody>
      </p:sp>
      <p:sp>
        <p:nvSpPr>
          <p:cNvPr id="3" name="コンテンツ プレースホルダー 2">
            <a:extLst>
              <a:ext uri="{FF2B5EF4-FFF2-40B4-BE49-F238E27FC236}">
                <a16:creationId xmlns:a16="http://schemas.microsoft.com/office/drawing/2014/main" id="{FD4F6D6D-94A0-4535-9D1A-058CBC0FC65D}"/>
              </a:ext>
            </a:extLst>
          </p:cNvPr>
          <p:cNvSpPr>
            <a:spLocks noGrp="1"/>
          </p:cNvSpPr>
          <p:nvPr>
            <p:ph idx="1"/>
          </p:nvPr>
        </p:nvSpPr>
        <p:spPr>
          <a:xfrm>
            <a:off x="838200" y="1820863"/>
            <a:ext cx="10515600" cy="4762499"/>
          </a:xfrm>
        </p:spPr>
        <p:txBody>
          <a:bodyPr>
            <a:normAutofit lnSpcReduction="10000"/>
          </a:bodyPr>
          <a:lstStyle/>
          <a:p>
            <a:pPr>
              <a:buFont typeface="Wingdings" panose="05000000000000000000" pitchFamily="2" charset="2"/>
              <a:buChar char="l"/>
            </a:pPr>
            <a:r>
              <a:rPr kumimoji="1" lang="ja-JP" altLang="en-US" sz="3200" dirty="0"/>
              <a:t>日本国内の聴覚障害者数は約３</a:t>
            </a:r>
            <a:r>
              <a:rPr lang="ja-JP" altLang="en-US" sz="3200" dirty="0"/>
              <a:t>６</a:t>
            </a:r>
            <a:r>
              <a:rPr kumimoji="1" lang="ja-JP" altLang="en-US" sz="3200" dirty="0"/>
              <a:t>万人</a:t>
            </a:r>
            <a:endParaRPr kumimoji="1" lang="en-US" altLang="ja-JP" sz="3200" dirty="0"/>
          </a:p>
          <a:p>
            <a:pPr>
              <a:buFont typeface="Wingdings" panose="05000000000000000000" pitchFamily="2" charset="2"/>
              <a:buChar char="l"/>
            </a:pPr>
            <a:r>
              <a:rPr lang="ja-JP" altLang="en-US" sz="3200" dirty="0"/>
              <a:t>国民のおよそ１０００人に３人が聴覚障害者</a:t>
            </a:r>
            <a:endParaRPr kumimoji="1" lang="en-US" altLang="ja-JP" sz="3200" dirty="0"/>
          </a:p>
          <a:p>
            <a:pPr>
              <a:buFont typeface="Wingdings" panose="05000000000000000000" pitchFamily="2" charset="2"/>
              <a:buChar char="l"/>
            </a:pPr>
            <a:endParaRPr lang="en-US" altLang="ja-JP" sz="3200" dirty="0"/>
          </a:p>
          <a:p>
            <a:pPr>
              <a:buFont typeface="Wingdings" panose="05000000000000000000" pitchFamily="2" charset="2"/>
              <a:buChar char="l"/>
            </a:pPr>
            <a:r>
              <a:rPr kumimoji="1" lang="ja-JP" altLang="en-US" sz="3200" dirty="0"/>
              <a:t>聴覚障害者の多くが言語として手話を用いる</a:t>
            </a:r>
            <a:endParaRPr kumimoji="1" lang="en-US" altLang="ja-JP" sz="3200" dirty="0"/>
          </a:p>
          <a:p>
            <a:pPr>
              <a:buFont typeface="Wingdings" panose="05000000000000000000" pitchFamily="2" charset="2"/>
              <a:buChar char="l"/>
            </a:pPr>
            <a:endParaRPr kumimoji="1" lang="en-US" altLang="ja-JP" sz="3200" dirty="0"/>
          </a:p>
          <a:p>
            <a:pPr>
              <a:buFont typeface="Wingdings" panose="05000000000000000000" pitchFamily="2" charset="2"/>
              <a:buChar char="l"/>
            </a:pPr>
            <a:r>
              <a:rPr lang="ja-JP" altLang="en-US" dirty="0"/>
              <a:t>お互いが手話を理解しなければ</a:t>
            </a:r>
            <a:r>
              <a:rPr kumimoji="1" lang="ja-JP" altLang="en-US" sz="3200" dirty="0"/>
              <a:t>会話は成立しない</a:t>
            </a:r>
            <a:endParaRPr kumimoji="1" lang="en-US" altLang="ja-JP" sz="3200" dirty="0"/>
          </a:p>
          <a:p>
            <a:pPr>
              <a:buFont typeface="Wingdings" panose="05000000000000000000" pitchFamily="2" charset="2"/>
              <a:buChar char="l"/>
            </a:pPr>
            <a:endParaRPr lang="en-US" altLang="ja-JP" dirty="0"/>
          </a:p>
          <a:p>
            <a:pPr>
              <a:buFont typeface="Wingdings" panose="05000000000000000000" pitchFamily="2" charset="2"/>
              <a:buChar char="l"/>
            </a:pPr>
            <a:r>
              <a:rPr kumimoji="1" lang="ja-JP" altLang="en-US" sz="3200" dirty="0"/>
              <a:t>聴覚障害者との意思疎通の為には健常者も手話を　　　　習得しなければならない</a:t>
            </a:r>
            <a:endParaRPr kumimoji="1" lang="en-US" altLang="ja-JP" sz="3200" dirty="0"/>
          </a:p>
          <a:p>
            <a:pPr>
              <a:buFont typeface="Wingdings" panose="05000000000000000000" pitchFamily="2" charset="2"/>
              <a:buChar char="l"/>
            </a:pPr>
            <a:endParaRPr kumimoji="1" lang="ja-JP" altLang="en-US" sz="3200" dirty="0"/>
          </a:p>
        </p:txBody>
      </p:sp>
      <p:sp>
        <p:nvSpPr>
          <p:cNvPr id="4" name="下矢印 3">
            <a:extLst>
              <a:ext uri="{FF2B5EF4-FFF2-40B4-BE49-F238E27FC236}">
                <a16:creationId xmlns:a16="http://schemas.microsoft.com/office/drawing/2014/main" id="{770097B9-40A1-4149-B941-1841D79BEDF3}"/>
              </a:ext>
            </a:extLst>
          </p:cNvPr>
          <p:cNvSpPr/>
          <p:nvPr/>
        </p:nvSpPr>
        <p:spPr>
          <a:xfrm>
            <a:off x="4474817" y="4022092"/>
            <a:ext cx="360040" cy="360040"/>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5" name="下矢印 3">
            <a:extLst>
              <a:ext uri="{FF2B5EF4-FFF2-40B4-BE49-F238E27FC236}">
                <a16:creationId xmlns:a16="http://schemas.microsoft.com/office/drawing/2014/main" id="{3EB385E7-862C-4CC2-90FD-0175E358089E}"/>
              </a:ext>
            </a:extLst>
          </p:cNvPr>
          <p:cNvSpPr/>
          <p:nvPr/>
        </p:nvSpPr>
        <p:spPr>
          <a:xfrm>
            <a:off x="4474817" y="5122707"/>
            <a:ext cx="360040" cy="360040"/>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6" name="テキスト ボックス 5">
            <a:extLst>
              <a:ext uri="{FF2B5EF4-FFF2-40B4-BE49-F238E27FC236}">
                <a16:creationId xmlns:a16="http://schemas.microsoft.com/office/drawing/2014/main" id="{64A163F0-3D91-48A2-9400-61479CB4F0DF}"/>
              </a:ext>
            </a:extLst>
          </p:cNvPr>
          <p:cNvSpPr txBox="1"/>
          <p:nvPr/>
        </p:nvSpPr>
        <p:spPr>
          <a:xfrm>
            <a:off x="6737684" y="6519446"/>
            <a:ext cx="4223355" cy="338554"/>
          </a:xfrm>
          <a:prstGeom prst="rect">
            <a:avLst/>
          </a:prstGeom>
          <a:noFill/>
        </p:spPr>
        <p:txBody>
          <a:bodyPr wrap="square" rtlCol="0">
            <a:spAutoFit/>
          </a:bodyPr>
          <a:lstStyle/>
          <a:p>
            <a:r>
              <a:rPr lang="en-US" altLang="ja-JP" sz="1600" dirty="0">
                <a:latin typeface="ＭＳ Ｐゴシック" panose="020B0600070205080204" pitchFamily="50" charset="-128"/>
                <a:ea typeface="ＭＳ Ｐゴシック" panose="020B0600070205080204" pitchFamily="50" charset="-128"/>
              </a:rPr>
              <a:t>※</a:t>
            </a:r>
            <a:r>
              <a:rPr lang="ja-JP" altLang="en-US" sz="1600" dirty="0">
                <a:latin typeface="ＭＳ Ｐゴシック" panose="020B0600070205080204" pitchFamily="50" charset="-128"/>
                <a:ea typeface="ＭＳ Ｐゴシック" panose="020B0600070205080204" pitchFamily="50" charset="-128"/>
              </a:rPr>
              <a:t>　出典　内閣府　</a:t>
            </a:r>
            <a:r>
              <a:rPr lang="zh-TW" altLang="en-US" sz="1600" dirty="0">
                <a:latin typeface="ＭＳ Ｐゴシック" panose="020B0600070205080204" pitchFamily="50" charset="-128"/>
                <a:ea typeface="ＭＳ Ｐゴシック" panose="020B0600070205080204" pitchFamily="50" charset="-128"/>
              </a:rPr>
              <a:t>障害者白書　平成</a:t>
            </a:r>
            <a:r>
              <a:rPr lang="en-US" altLang="zh-TW" sz="1600" dirty="0">
                <a:latin typeface="ＭＳ Ｐゴシック" panose="020B0600070205080204" pitchFamily="50" charset="-128"/>
                <a:ea typeface="ＭＳ Ｐゴシック" panose="020B0600070205080204" pitchFamily="50" charset="-128"/>
              </a:rPr>
              <a:t>25</a:t>
            </a:r>
            <a:r>
              <a:rPr lang="zh-TW" altLang="en-US" sz="1600" dirty="0">
                <a:latin typeface="ＭＳ Ｐゴシック" panose="020B0600070205080204" pitchFamily="50" charset="-128"/>
                <a:ea typeface="ＭＳ Ｐゴシック" panose="020B0600070205080204" pitchFamily="50" charset="-128"/>
              </a:rPr>
              <a:t>年版</a:t>
            </a:r>
          </a:p>
        </p:txBody>
      </p:sp>
      <p:sp>
        <p:nvSpPr>
          <p:cNvPr id="7" name="テキスト ボックス 6">
            <a:extLst>
              <a:ext uri="{FF2B5EF4-FFF2-40B4-BE49-F238E27FC236}">
                <a16:creationId xmlns:a16="http://schemas.microsoft.com/office/drawing/2014/main" id="{1FE09F43-ACDC-4C58-87C9-F2F7CD82E987}"/>
              </a:ext>
            </a:extLst>
          </p:cNvPr>
          <p:cNvSpPr txBox="1"/>
          <p:nvPr/>
        </p:nvSpPr>
        <p:spPr>
          <a:xfrm>
            <a:off x="7756088" y="1651586"/>
            <a:ext cx="714144" cy="338554"/>
          </a:xfrm>
          <a:prstGeom prst="rect">
            <a:avLst/>
          </a:prstGeom>
          <a:noFill/>
        </p:spPr>
        <p:txBody>
          <a:bodyPr wrap="square" rtlCol="0">
            <a:spAutoFit/>
          </a:bodyPr>
          <a:lstStyle/>
          <a:p>
            <a:r>
              <a:rPr lang="en-US" altLang="ja-JP" sz="1600" b="1" dirty="0">
                <a:latin typeface="ＭＳ Ｐゴシック" panose="020B0600070205080204" pitchFamily="50" charset="-128"/>
                <a:ea typeface="ＭＳ Ｐゴシック" panose="020B0600070205080204" pitchFamily="50" charset="-128"/>
              </a:rPr>
              <a:t>※</a:t>
            </a:r>
            <a:endParaRPr lang="zh-TW" altLang="en-US" sz="1600" b="1" dirty="0">
              <a:latin typeface="ＭＳ Ｐゴシック" panose="020B0600070205080204" pitchFamily="50" charset="-128"/>
              <a:ea typeface="ＭＳ Ｐゴシック" panose="020B0600070205080204" pitchFamily="50" charset="-128"/>
            </a:endParaRPr>
          </a:p>
        </p:txBody>
      </p:sp>
    </p:spTree>
    <p:extLst>
      <p:ext uri="{BB962C8B-B14F-4D97-AF65-F5344CB8AC3E}">
        <p14:creationId xmlns:p14="http://schemas.microsoft.com/office/powerpoint/2010/main" val="26404448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5D4BD1-D0A6-48C5-B83B-19A0275A48A8}"/>
              </a:ext>
            </a:extLst>
          </p:cNvPr>
          <p:cNvSpPr>
            <a:spLocks noGrp="1"/>
          </p:cNvSpPr>
          <p:nvPr>
            <p:ph type="title"/>
          </p:nvPr>
        </p:nvSpPr>
        <p:spPr/>
        <p:txBody>
          <a:bodyPr/>
          <a:lstStyle/>
          <a:p>
            <a:r>
              <a:rPr kumimoji="1" lang="ja-JP" altLang="en-US" dirty="0"/>
              <a:t>本研究の背景</a:t>
            </a:r>
          </a:p>
        </p:txBody>
      </p:sp>
      <p:sp>
        <p:nvSpPr>
          <p:cNvPr id="3" name="コンテンツ プレースホルダー 2">
            <a:extLst>
              <a:ext uri="{FF2B5EF4-FFF2-40B4-BE49-F238E27FC236}">
                <a16:creationId xmlns:a16="http://schemas.microsoft.com/office/drawing/2014/main" id="{FD4F6D6D-94A0-4535-9D1A-058CBC0FC65D}"/>
              </a:ext>
            </a:extLst>
          </p:cNvPr>
          <p:cNvSpPr>
            <a:spLocks noGrp="1"/>
          </p:cNvSpPr>
          <p:nvPr>
            <p:ph idx="1"/>
          </p:nvPr>
        </p:nvSpPr>
        <p:spPr>
          <a:xfrm>
            <a:off x="838200" y="1820863"/>
            <a:ext cx="10515600" cy="3918200"/>
          </a:xfrm>
        </p:spPr>
        <p:txBody>
          <a:bodyPr>
            <a:normAutofit/>
          </a:bodyPr>
          <a:lstStyle/>
          <a:p>
            <a:pPr>
              <a:buFont typeface="Wingdings" panose="05000000000000000000" pitchFamily="2" charset="2"/>
              <a:buChar char="l"/>
            </a:pPr>
            <a:r>
              <a:rPr kumimoji="1" lang="ja-JP" altLang="en-US" sz="3200" dirty="0"/>
              <a:t>手話を習得する手段</a:t>
            </a:r>
            <a:endParaRPr kumimoji="1" lang="en-US" altLang="ja-JP" sz="3200" dirty="0"/>
          </a:p>
          <a:p>
            <a:pPr lvl="1">
              <a:buFont typeface="Wingdings" panose="05000000000000000000" pitchFamily="2" charset="2"/>
              <a:buChar char="l"/>
            </a:pPr>
            <a:r>
              <a:rPr lang="ja-JP" altLang="en-US" dirty="0"/>
              <a:t>書籍、ビデオ、</a:t>
            </a:r>
            <a:r>
              <a:rPr lang="en-US" altLang="ja-JP" dirty="0"/>
              <a:t>Web</a:t>
            </a:r>
          </a:p>
          <a:p>
            <a:pPr>
              <a:buFont typeface="Wingdings" panose="05000000000000000000" pitchFamily="2" charset="2"/>
              <a:buChar char="l"/>
            </a:pPr>
            <a:r>
              <a:rPr kumimoji="1" lang="ja-JP" altLang="en-US" sz="3200" dirty="0">
                <a:solidFill>
                  <a:srgbClr val="C00000"/>
                </a:solidFill>
              </a:rPr>
              <a:t>問題点</a:t>
            </a:r>
            <a:endParaRPr kumimoji="1" lang="en-US" altLang="ja-JP" sz="3200" dirty="0">
              <a:solidFill>
                <a:srgbClr val="C00000"/>
              </a:solidFill>
            </a:endParaRPr>
          </a:p>
          <a:p>
            <a:pPr lvl="1">
              <a:buFont typeface="Wingdings" panose="05000000000000000000" pitchFamily="2" charset="2"/>
              <a:buChar char="l"/>
            </a:pPr>
            <a:r>
              <a:rPr kumimoji="1" lang="ja-JP" altLang="en-US" dirty="0"/>
              <a:t>書籍：動きをもたせられない</a:t>
            </a:r>
            <a:endParaRPr kumimoji="1" lang="en-US" altLang="ja-JP" dirty="0"/>
          </a:p>
          <a:p>
            <a:pPr lvl="1">
              <a:buFont typeface="Wingdings" panose="05000000000000000000" pitchFamily="2" charset="2"/>
              <a:buChar char="l"/>
            </a:pPr>
            <a:r>
              <a:rPr kumimoji="1" lang="ja-JP" altLang="en-US" dirty="0"/>
              <a:t>全般：限られた視点方向</a:t>
            </a:r>
            <a:endParaRPr kumimoji="1" lang="en-US" altLang="ja-JP" dirty="0"/>
          </a:p>
          <a:p>
            <a:pPr marL="457200" lvl="1" indent="0">
              <a:buNone/>
            </a:pPr>
            <a:r>
              <a:rPr lang="en-US" altLang="ja-JP" dirty="0"/>
              <a:t>	</a:t>
            </a:r>
            <a:r>
              <a:rPr lang="ja-JP" altLang="en-US" dirty="0"/>
              <a:t>　　　利き手が反転する特性</a:t>
            </a:r>
            <a:endParaRPr lang="en-US" altLang="ja-JP" dirty="0"/>
          </a:p>
          <a:p>
            <a:pPr marL="457200" lvl="1" indent="0">
              <a:buNone/>
            </a:pPr>
            <a:r>
              <a:rPr kumimoji="1" lang="ja-JP" altLang="en-US" dirty="0"/>
              <a:t>　</a:t>
            </a:r>
            <a:r>
              <a:rPr kumimoji="1" lang="en-US" altLang="ja-JP" dirty="0"/>
              <a:t>	</a:t>
            </a:r>
            <a:r>
              <a:rPr kumimoji="1" lang="ja-JP" altLang="en-US" dirty="0"/>
              <a:t>　　　合否の確認ができない</a:t>
            </a:r>
            <a:endParaRPr kumimoji="1" lang="en-US" altLang="ja-JP" sz="3200" dirty="0"/>
          </a:p>
          <a:p>
            <a:pPr>
              <a:buFont typeface="Wingdings" panose="05000000000000000000" pitchFamily="2" charset="2"/>
              <a:buChar char="l"/>
            </a:pPr>
            <a:endParaRPr kumimoji="1" lang="ja-JP" altLang="en-US" sz="3200" dirty="0"/>
          </a:p>
        </p:txBody>
      </p:sp>
      <p:sp>
        <p:nvSpPr>
          <p:cNvPr id="6" name="正方形/長方形 5">
            <a:extLst>
              <a:ext uri="{FF2B5EF4-FFF2-40B4-BE49-F238E27FC236}">
                <a16:creationId xmlns:a16="http://schemas.microsoft.com/office/drawing/2014/main" id="{9232CE8E-3C3E-4D98-B74C-362C29DF7084}"/>
              </a:ext>
            </a:extLst>
          </p:cNvPr>
          <p:cNvSpPr/>
          <p:nvPr/>
        </p:nvSpPr>
        <p:spPr>
          <a:xfrm>
            <a:off x="6565232" y="1600200"/>
            <a:ext cx="2490537" cy="206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正方形/長方形 6">
            <a:extLst>
              <a:ext uri="{FF2B5EF4-FFF2-40B4-BE49-F238E27FC236}">
                <a16:creationId xmlns:a16="http://schemas.microsoft.com/office/drawing/2014/main" id="{AFEC595D-3EE9-41C4-A6DF-DF613B7B4F9D}"/>
              </a:ext>
            </a:extLst>
          </p:cNvPr>
          <p:cNvSpPr/>
          <p:nvPr/>
        </p:nvSpPr>
        <p:spPr>
          <a:xfrm>
            <a:off x="6565231" y="4001022"/>
            <a:ext cx="2490537" cy="206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正方形/長方形 7">
            <a:extLst>
              <a:ext uri="{FF2B5EF4-FFF2-40B4-BE49-F238E27FC236}">
                <a16:creationId xmlns:a16="http://schemas.microsoft.com/office/drawing/2014/main" id="{FAA0BCF5-7071-4B45-BE13-5A172A7216C9}"/>
              </a:ext>
            </a:extLst>
          </p:cNvPr>
          <p:cNvSpPr/>
          <p:nvPr/>
        </p:nvSpPr>
        <p:spPr>
          <a:xfrm>
            <a:off x="9428746" y="4001022"/>
            <a:ext cx="2490537" cy="206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B2474E74-391B-41EB-9631-11ACC4FB3484}"/>
              </a:ext>
            </a:extLst>
          </p:cNvPr>
          <p:cNvSpPr/>
          <p:nvPr/>
        </p:nvSpPr>
        <p:spPr>
          <a:xfrm>
            <a:off x="9428745" y="1600200"/>
            <a:ext cx="2490537" cy="20694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20996080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5D4BD1-D0A6-48C5-B83B-19A0275A48A8}"/>
              </a:ext>
            </a:extLst>
          </p:cNvPr>
          <p:cNvSpPr>
            <a:spLocks noGrp="1"/>
          </p:cNvSpPr>
          <p:nvPr>
            <p:ph type="title"/>
          </p:nvPr>
        </p:nvSpPr>
        <p:spPr/>
        <p:txBody>
          <a:bodyPr/>
          <a:lstStyle/>
          <a:p>
            <a:r>
              <a:rPr kumimoji="1" lang="ja-JP" altLang="en-US" dirty="0"/>
              <a:t>本研究の目的</a:t>
            </a:r>
          </a:p>
        </p:txBody>
      </p:sp>
      <p:sp>
        <p:nvSpPr>
          <p:cNvPr id="4" name="コンテンツ プレースホルダー 2">
            <a:extLst>
              <a:ext uri="{FF2B5EF4-FFF2-40B4-BE49-F238E27FC236}">
                <a16:creationId xmlns:a16="http://schemas.microsoft.com/office/drawing/2014/main" id="{9F90B49F-F606-4AD5-BC5D-788D4A193C39}"/>
              </a:ext>
            </a:extLst>
          </p:cNvPr>
          <p:cNvSpPr txBox="1">
            <a:spLocks/>
          </p:cNvSpPr>
          <p:nvPr/>
        </p:nvSpPr>
        <p:spPr>
          <a:xfrm>
            <a:off x="838199" y="1929146"/>
            <a:ext cx="10515600" cy="4351337"/>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a:buFont typeface="Wingdings" panose="05000000000000000000" pitchFamily="2" charset="2"/>
              <a:buChar char="l"/>
            </a:pPr>
            <a:r>
              <a:rPr lang="ja-JP" altLang="en-US" dirty="0">
                <a:solidFill>
                  <a:srgbClr val="0070C0"/>
                </a:solidFill>
              </a:rPr>
              <a:t>改善</a:t>
            </a:r>
            <a:endParaRPr lang="en-US" altLang="ja-JP" dirty="0">
              <a:solidFill>
                <a:srgbClr val="0070C0"/>
              </a:solidFill>
            </a:endParaRPr>
          </a:p>
          <a:p>
            <a:pPr lvl="1">
              <a:buFont typeface="Wingdings" panose="05000000000000000000" pitchFamily="2" charset="2"/>
              <a:buChar char="l"/>
            </a:pPr>
            <a:r>
              <a:rPr lang="ja-JP" altLang="en-US" dirty="0"/>
              <a:t>手話を構成する重要な要素の動きを取り入れる</a:t>
            </a:r>
            <a:endParaRPr lang="en-US" altLang="ja-JP" dirty="0"/>
          </a:p>
          <a:p>
            <a:pPr lvl="1">
              <a:buFont typeface="Wingdings" panose="05000000000000000000" pitchFamily="2" charset="2"/>
              <a:buChar char="l"/>
            </a:pPr>
            <a:r>
              <a:rPr lang="ja-JP" altLang="en-US" dirty="0"/>
              <a:t>使用者は任意方向から手本を観察し理解を深める</a:t>
            </a:r>
            <a:endParaRPr lang="en-US" altLang="ja-JP" dirty="0"/>
          </a:p>
          <a:p>
            <a:pPr lvl="1">
              <a:buFont typeface="Wingdings" panose="05000000000000000000" pitchFamily="2" charset="2"/>
              <a:buChar char="l"/>
            </a:pPr>
            <a:r>
              <a:rPr lang="ja-JP" altLang="en-US" dirty="0"/>
              <a:t>手本を反転していない自然な方向に配置し理解を容易に</a:t>
            </a:r>
            <a:endParaRPr lang="en-US" altLang="ja-JP" dirty="0"/>
          </a:p>
          <a:p>
            <a:pPr lvl="1">
              <a:buFont typeface="Wingdings" panose="05000000000000000000" pitchFamily="2" charset="2"/>
              <a:buChar char="l"/>
            </a:pPr>
            <a:r>
              <a:rPr lang="ja-JP" altLang="en-US" dirty="0"/>
              <a:t>採点を実施し合否の確認を可能に</a:t>
            </a:r>
            <a:endParaRPr lang="en-US" altLang="ja-JP" dirty="0"/>
          </a:p>
          <a:p>
            <a:pPr>
              <a:buFont typeface="Wingdings" panose="05000000000000000000" pitchFamily="2" charset="2"/>
              <a:buChar char="l"/>
            </a:pPr>
            <a:endParaRPr lang="en-US" altLang="ja-JP" dirty="0"/>
          </a:p>
          <a:p>
            <a:pPr>
              <a:buFont typeface="Wingdings" panose="05000000000000000000" pitchFamily="2" charset="2"/>
              <a:buChar char="l"/>
            </a:pPr>
            <a:r>
              <a:rPr lang="ja-JP" altLang="en-US" dirty="0"/>
              <a:t>直感的で理解しやすい学習ソフトウェアの開発</a:t>
            </a:r>
          </a:p>
        </p:txBody>
      </p:sp>
      <p:sp>
        <p:nvSpPr>
          <p:cNvPr id="5" name="下矢印 3">
            <a:extLst>
              <a:ext uri="{FF2B5EF4-FFF2-40B4-BE49-F238E27FC236}">
                <a16:creationId xmlns:a16="http://schemas.microsoft.com/office/drawing/2014/main" id="{E5C37373-4087-4A94-B8F9-D01753F0F717}"/>
              </a:ext>
            </a:extLst>
          </p:cNvPr>
          <p:cNvSpPr/>
          <p:nvPr/>
        </p:nvSpPr>
        <p:spPr>
          <a:xfrm>
            <a:off x="4438722" y="4671797"/>
            <a:ext cx="360040" cy="360040"/>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Tree>
    <p:extLst>
      <p:ext uri="{BB962C8B-B14F-4D97-AF65-F5344CB8AC3E}">
        <p14:creationId xmlns:p14="http://schemas.microsoft.com/office/powerpoint/2010/main" val="37758279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5D4BD1-D0A6-48C5-B83B-19A0275A48A8}"/>
              </a:ext>
            </a:extLst>
          </p:cNvPr>
          <p:cNvSpPr>
            <a:spLocks noGrp="1"/>
          </p:cNvSpPr>
          <p:nvPr>
            <p:ph type="title"/>
          </p:nvPr>
        </p:nvSpPr>
        <p:spPr/>
        <p:txBody>
          <a:bodyPr/>
          <a:lstStyle/>
          <a:p>
            <a:r>
              <a:rPr kumimoji="1" lang="ja-JP" altLang="en-US" dirty="0"/>
              <a:t>日本手話</a:t>
            </a:r>
          </a:p>
        </p:txBody>
      </p:sp>
      <p:sp>
        <p:nvSpPr>
          <p:cNvPr id="3" name="コンテンツ プレースホルダー 2">
            <a:extLst>
              <a:ext uri="{FF2B5EF4-FFF2-40B4-BE49-F238E27FC236}">
                <a16:creationId xmlns:a16="http://schemas.microsoft.com/office/drawing/2014/main" id="{FD4F6D6D-94A0-4535-9D1A-058CBC0FC65D}"/>
              </a:ext>
            </a:extLst>
          </p:cNvPr>
          <p:cNvSpPr>
            <a:spLocks noGrp="1"/>
          </p:cNvSpPr>
          <p:nvPr>
            <p:ph idx="1"/>
          </p:nvPr>
        </p:nvSpPr>
        <p:spPr>
          <a:xfrm>
            <a:off x="838200" y="1820864"/>
            <a:ext cx="10515600" cy="2847390"/>
          </a:xfrm>
        </p:spPr>
        <p:txBody>
          <a:bodyPr>
            <a:normAutofit/>
          </a:bodyPr>
          <a:lstStyle/>
          <a:p>
            <a:pPr>
              <a:buFont typeface="Wingdings" panose="05000000000000000000" pitchFamily="2" charset="2"/>
              <a:buChar char="l"/>
            </a:pPr>
            <a:r>
              <a:rPr kumimoji="1" lang="ja-JP" altLang="en-US" dirty="0"/>
              <a:t>聴覚障害者がコミュニケーションを取るために</a:t>
            </a:r>
            <a:r>
              <a:rPr lang="en-US" altLang="ja-JP" dirty="0"/>
              <a:t>		</a:t>
            </a:r>
            <a:r>
              <a:rPr lang="ja-JP" altLang="en-US" dirty="0"/>
              <a:t>　　　</a:t>
            </a:r>
            <a:r>
              <a:rPr kumimoji="1" lang="ja-JP" altLang="en-US" dirty="0"/>
              <a:t>生み出された日本語の手話の一つ</a:t>
            </a:r>
            <a:endParaRPr lang="en-US" altLang="ja-JP" dirty="0"/>
          </a:p>
          <a:p>
            <a:pPr>
              <a:buFont typeface="Wingdings" panose="05000000000000000000" pitchFamily="2" charset="2"/>
              <a:buChar char="l"/>
            </a:pPr>
            <a:r>
              <a:rPr kumimoji="1" lang="ja-JP" altLang="en-US" dirty="0"/>
              <a:t>指文字や日本語対応手話と比較して、独自の語順ルールをもちテンポが良い</a:t>
            </a:r>
            <a:endParaRPr kumimoji="1" lang="en-US" altLang="ja-JP" dirty="0"/>
          </a:p>
          <a:p>
            <a:pPr>
              <a:buFont typeface="Wingdings" panose="05000000000000000000" pitchFamily="2" charset="2"/>
              <a:buChar char="l"/>
            </a:pPr>
            <a:endParaRPr kumimoji="1" lang="en-US" altLang="ja-JP" dirty="0"/>
          </a:p>
          <a:p>
            <a:pPr>
              <a:buFont typeface="Wingdings" panose="05000000000000000000" pitchFamily="2" charset="2"/>
              <a:buChar char="l"/>
            </a:pPr>
            <a:endParaRPr kumimoji="1" lang="ja-JP" altLang="en-US" dirty="0"/>
          </a:p>
        </p:txBody>
      </p:sp>
      <mc:AlternateContent xmlns:mc="http://schemas.openxmlformats.org/markup-compatibility/2006">
        <mc:Choice xmlns:am3d="http://schemas.microsoft.com/office/drawing/2017/model3d" Requires="am3d">
          <p:graphicFrame>
            <p:nvGraphicFramePr>
              <p:cNvPr id="5" name="3D モデル 4" descr="手 2">
                <a:extLst>
                  <a:ext uri="{FF2B5EF4-FFF2-40B4-BE49-F238E27FC236}">
                    <a16:creationId xmlns:a16="http://schemas.microsoft.com/office/drawing/2014/main" id="{E1FA63E2-EB7B-47B7-A0CF-0704DE745448}"/>
                  </a:ext>
                </a:extLst>
              </p:cNvPr>
              <p:cNvGraphicFramePr>
                <a:graphicFrameLocks noChangeAspect="1"/>
              </p:cNvGraphicFramePr>
              <p:nvPr>
                <p:extLst>
                  <p:ext uri="{D42A27DB-BD31-4B8C-83A1-F6EECF244321}">
                    <p14:modId xmlns:p14="http://schemas.microsoft.com/office/powerpoint/2010/main" val="1918711102"/>
                  </p:ext>
                </p:extLst>
              </p:nvPr>
            </p:nvGraphicFramePr>
            <p:xfrm rot="5400000">
              <a:off x="1307976" y="3541949"/>
              <a:ext cx="1599725" cy="3258217"/>
            </p:xfrm>
            <a:graphic>
              <a:graphicData uri="http://schemas.microsoft.com/office/drawing/2017/model3d">
                <am3d:model3d r:embed="rId3">
                  <am3d:spPr>
                    <a:xfrm rot="5400000">
                      <a:off x="0" y="0"/>
                      <a:ext cx="1599725" cy="3258217"/>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3658062" ay="4851014" az="-3639309"/>
                    <am3d:postTrans dx="0" dy="0" dz="0"/>
                  </am3d:trans>
                  <am3d:raster rName="Office3DRenderer" rVer="16.0.8326">
                    <am3d:blip r:embed="rId4"/>
                  </am3d:raster>
                  <am3d:objViewport viewportSz="371528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モデル 4" descr="手 2">
                <a:extLst>
                  <a:ext uri="{FF2B5EF4-FFF2-40B4-BE49-F238E27FC236}">
                    <a16:creationId xmlns:a16="http://schemas.microsoft.com/office/drawing/2014/main" id="{E1FA63E2-EB7B-47B7-A0CF-0704DE745448}"/>
                  </a:ext>
                </a:extLst>
              </p:cNvPr>
              <p:cNvPicPr>
                <a:picLocks noGrp="1" noRot="1" noChangeAspect="1" noMove="1" noResize="1" noEditPoints="1" noAdjustHandles="1" noChangeArrowheads="1" noChangeShapeType="1" noCrop="1"/>
              </p:cNvPicPr>
              <p:nvPr/>
            </p:nvPicPr>
            <p:blipFill>
              <a:blip r:embed="rId4"/>
              <a:stretch>
                <a:fillRect/>
              </a:stretch>
            </p:blipFill>
            <p:spPr>
              <a:xfrm rot="5400000">
                <a:off x="1307976" y="3541949"/>
                <a:ext cx="1599725" cy="3258217"/>
              </a:xfrm>
              <a:prstGeom prst="rect">
                <a:avLst/>
              </a:prstGeom>
            </p:spPr>
          </p:pic>
        </mc:Fallback>
      </mc:AlternateContent>
      <p:sp>
        <p:nvSpPr>
          <p:cNvPr id="6" name="テキスト ボックス 5">
            <a:extLst>
              <a:ext uri="{FF2B5EF4-FFF2-40B4-BE49-F238E27FC236}">
                <a16:creationId xmlns:a16="http://schemas.microsoft.com/office/drawing/2014/main" id="{540E034D-8D1B-47C7-B503-58EC70AFA9C6}"/>
              </a:ext>
            </a:extLst>
          </p:cNvPr>
          <p:cNvSpPr txBox="1"/>
          <p:nvPr/>
        </p:nvSpPr>
        <p:spPr>
          <a:xfrm>
            <a:off x="1137860" y="5970920"/>
            <a:ext cx="1939955" cy="400110"/>
          </a:xfrm>
          <a:prstGeom prst="rect">
            <a:avLst/>
          </a:prstGeom>
          <a:noFill/>
        </p:spPr>
        <p:txBody>
          <a:bodyPr wrap="none" rtlCol="0">
            <a:spAutoFit/>
          </a:bodyPr>
          <a:lstStyle/>
          <a:p>
            <a:r>
              <a:rPr kumimoji="1" lang="ja-JP" altLang="en-US" sz="2000" dirty="0"/>
              <a:t>指文字での「に」</a:t>
            </a:r>
          </a:p>
        </p:txBody>
      </p:sp>
      <p:sp>
        <p:nvSpPr>
          <p:cNvPr id="7" name="楕円 6">
            <a:extLst>
              <a:ext uri="{FF2B5EF4-FFF2-40B4-BE49-F238E27FC236}">
                <a16:creationId xmlns:a16="http://schemas.microsoft.com/office/drawing/2014/main" id="{0FCB0D08-E737-456B-9F0A-E0BFB80F3BCB}"/>
              </a:ext>
            </a:extLst>
          </p:cNvPr>
          <p:cNvSpPr/>
          <p:nvPr/>
        </p:nvSpPr>
        <p:spPr>
          <a:xfrm>
            <a:off x="4458307" y="4080251"/>
            <a:ext cx="1278223"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手話</a:t>
            </a:r>
          </a:p>
        </p:txBody>
      </p:sp>
      <p:sp>
        <p:nvSpPr>
          <p:cNvPr id="8" name="楕円 7">
            <a:extLst>
              <a:ext uri="{FF2B5EF4-FFF2-40B4-BE49-F238E27FC236}">
                <a16:creationId xmlns:a16="http://schemas.microsoft.com/office/drawing/2014/main" id="{70E6F201-735C-4CAF-8D32-247D2D9420CE}"/>
              </a:ext>
            </a:extLst>
          </p:cNvPr>
          <p:cNvSpPr/>
          <p:nvPr/>
        </p:nvSpPr>
        <p:spPr>
          <a:xfrm>
            <a:off x="6096000" y="4060113"/>
            <a:ext cx="1278223"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上手</a:t>
            </a:r>
          </a:p>
        </p:txBody>
      </p:sp>
      <p:sp>
        <p:nvSpPr>
          <p:cNvPr id="9" name="楕円 8">
            <a:extLst>
              <a:ext uri="{FF2B5EF4-FFF2-40B4-BE49-F238E27FC236}">
                <a16:creationId xmlns:a16="http://schemas.microsoft.com/office/drawing/2014/main" id="{B811EFF3-BDCE-405E-A4C0-107A8E2F11CD}"/>
              </a:ext>
            </a:extLst>
          </p:cNvPr>
          <p:cNvSpPr/>
          <p:nvPr/>
        </p:nvSpPr>
        <p:spPr>
          <a:xfrm>
            <a:off x="7733693" y="4064210"/>
            <a:ext cx="1735160"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あなた</a:t>
            </a:r>
          </a:p>
        </p:txBody>
      </p:sp>
      <p:sp>
        <p:nvSpPr>
          <p:cNvPr id="10" name="テキスト ボックス 9">
            <a:extLst>
              <a:ext uri="{FF2B5EF4-FFF2-40B4-BE49-F238E27FC236}">
                <a16:creationId xmlns:a16="http://schemas.microsoft.com/office/drawing/2014/main" id="{750B2E99-1C21-4861-B73C-8E96FC77198A}"/>
              </a:ext>
            </a:extLst>
          </p:cNvPr>
          <p:cNvSpPr txBox="1"/>
          <p:nvPr/>
        </p:nvSpPr>
        <p:spPr>
          <a:xfrm>
            <a:off x="6163635" y="5024544"/>
            <a:ext cx="1210588" cy="400110"/>
          </a:xfrm>
          <a:prstGeom prst="rect">
            <a:avLst/>
          </a:prstGeom>
          <a:noFill/>
        </p:spPr>
        <p:txBody>
          <a:bodyPr wrap="none" rtlCol="0">
            <a:spAutoFit/>
          </a:bodyPr>
          <a:lstStyle/>
          <a:p>
            <a:r>
              <a:rPr kumimoji="1" lang="ja-JP" altLang="en-US" sz="2000" dirty="0"/>
              <a:t>日本手話</a:t>
            </a:r>
          </a:p>
        </p:txBody>
      </p:sp>
      <p:sp>
        <p:nvSpPr>
          <p:cNvPr id="14" name="テキスト ボックス 13">
            <a:extLst>
              <a:ext uri="{FF2B5EF4-FFF2-40B4-BE49-F238E27FC236}">
                <a16:creationId xmlns:a16="http://schemas.microsoft.com/office/drawing/2014/main" id="{27D5FFFA-903E-4BE4-8E84-7488687957E8}"/>
              </a:ext>
            </a:extLst>
          </p:cNvPr>
          <p:cNvSpPr txBox="1"/>
          <p:nvPr/>
        </p:nvSpPr>
        <p:spPr>
          <a:xfrm>
            <a:off x="5862830" y="6413214"/>
            <a:ext cx="1980029" cy="400110"/>
          </a:xfrm>
          <a:prstGeom prst="rect">
            <a:avLst/>
          </a:prstGeom>
          <a:noFill/>
        </p:spPr>
        <p:txBody>
          <a:bodyPr wrap="none" rtlCol="0">
            <a:spAutoFit/>
          </a:bodyPr>
          <a:lstStyle/>
          <a:p>
            <a:r>
              <a:rPr kumimoji="1" lang="ja-JP" altLang="en-US" sz="2000" dirty="0"/>
              <a:t>日本語対応手話</a:t>
            </a:r>
          </a:p>
        </p:txBody>
      </p:sp>
      <p:sp>
        <p:nvSpPr>
          <p:cNvPr id="15" name="楕円 14">
            <a:extLst>
              <a:ext uri="{FF2B5EF4-FFF2-40B4-BE49-F238E27FC236}">
                <a16:creationId xmlns:a16="http://schemas.microsoft.com/office/drawing/2014/main" id="{4F9E6D30-922B-4C46-B3DB-86A57976C37E}"/>
              </a:ext>
            </a:extLst>
          </p:cNvPr>
          <p:cNvSpPr/>
          <p:nvPr/>
        </p:nvSpPr>
        <p:spPr>
          <a:xfrm>
            <a:off x="5414814" y="5497284"/>
            <a:ext cx="891802"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は</a:t>
            </a:r>
          </a:p>
        </p:txBody>
      </p:sp>
      <p:sp>
        <p:nvSpPr>
          <p:cNvPr id="16" name="楕円 15">
            <a:extLst>
              <a:ext uri="{FF2B5EF4-FFF2-40B4-BE49-F238E27FC236}">
                <a16:creationId xmlns:a16="http://schemas.microsoft.com/office/drawing/2014/main" id="{9B48E4A6-A87C-468A-B91F-9B3A5D97ADC4}"/>
              </a:ext>
            </a:extLst>
          </p:cNvPr>
          <p:cNvSpPr/>
          <p:nvPr/>
        </p:nvSpPr>
        <p:spPr>
          <a:xfrm>
            <a:off x="7842859" y="5479228"/>
            <a:ext cx="891802"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が</a:t>
            </a:r>
          </a:p>
        </p:txBody>
      </p:sp>
      <p:sp>
        <p:nvSpPr>
          <p:cNvPr id="17" name="楕円 16">
            <a:extLst>
              <a:ext uri="{FF2B5EF4-FFF2-40B4-BE49-F238E27FC236}">
                <a16:creationId xmlns:a16="http://schemas.microsoft.com/office/drawing/2014/main" id="{BAC3264D-5209-43BF-A9FF-325E25534862}"/>
              </a:ext>
            </a:extLst>
          </p:cNvPr>
          <p:cNvSpPr/>
          <p:nvPr/>
        </p:nvSpPr>
        <p:spPr>
          <a:xfrm>
            <a:off x="3522946" y="5505572"/>
            <a:ext cx="1735160"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あなた</a:t>
            </a:r>
          </a:p>
        </p:txBody>
      </p:sp>
      <p:sp>
        <p:nvSpPr>
          <p:cNvPr id="18" name="楕円 17">
            <a:extLst>
              <a:ext uri="{FF2B5EF4-FFF2-40B4-BE49-F238E27FC236}">
                <a16:creationId xmlns:a16="http://schemas.microsoft.com/office/drawing/2014/main" id="{8B4F0050-5849-4A71-9B25-41D5706244A1}"/>
              </a:ext>
            </a:extLst>
          </p:cNvPr>
          <p:cNvSpPr/>
          <p:nvPr/>
        </p:nvSpPr>
        <p:spPr>
          <a:xfrm>
            <a:off x="6463324" y="5479228"/>
            <a:ext cx="1278223"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手話</a:t>
            </a:r>
          </a:p>
        </p:txBody>
      </p:sp>
      <p:sp>
        <p:nvSpPr>
          <p:cNvPr id="19" name="楕円 18">
            <a:extLst>
              <a:ext uri="{FF2B5EF4-FFF2-40B4-BE49-F238E27FC236}">
                <a16:creationId xmlns:a16="http://schemas.microsoft.com/office/drawing/2014/main" id="{E42E9511-BD2A-47EB-A23E-F01107266142}"/>
              </a:ext>
            </a:extLst>
          </p:cNvPr>
          <p:cNvSpPr/>
          <p:nvPr/>
        </p:nvSpPr>
        <p:spPr>
          <a:xfrm>
            <a:off x="8857811" y="5479228"/>
            <a:ext cx="1278223"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上手</a:t>
            </a:r>
          </a:p>
        </p:txBody>
      </p:sp>
      <p:sp>
        <p:nvSpPr>
          <p:cNvPr id="20" name="楕円 19">
            <a:extLst>
              <a:ext uri="{FF2B5EF4-FFF2-40B4-BE49-F238E27FC236}">
                <a16:creationId xmlns:a16="http://schemas.microsoft.com/office/drawing/2014/main" id="{D6A75FAA-B303-4358-94C8-51912A10C82E}"/>
              </a:ext>
            </a:extLst>
          </p:cNvPr>
          <p:cNvSpPr/>
          <p:nvPr/>
        </p:nvSpPr>
        <p:spPr>
          <a:xfrm>
            <a:off x="10259184" y="5479228"/>
            <a:ext cx="1735160"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ですね</a:t>
            </a:r>
          </a:p>
        </p:txBody>
      </p:sp>
    </p:spTree>
    <p:extLst>
      <p:ext uri="{BB962C8B-B14F-4D97-AF65-F5344CB8AC3E}">
        <p14:creationId xmlns:p14="http://schemas.microsoft.com/office/powerpoint/2010/main" val="5264476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5D4BD1-D0A6-48C5-B83B-19A0275A48A8}"/>
              </a:ext>
            </a:extLst>
          </p:cNvPr>
          <p:cNvSpPr>
            <a:spLocks noGrp="1"/>
          </p:cNvSpPr>
          <p:nvPr>
            <p:ph type="title"/>
          </p:nvPr>
        </p:nvSpPr>
        <p:spPr/>
        <p:txBody>
          <a:bodyPr/>
          <a:lstStyle/>
          <a:p>
            <a:r>
              <a:rPr kumimoji="1" lang="ja-JP" altLang="en-US" dirty="0"/>
              <a:t>ハンドトラッキング</a:t>
            </a:r>
          </a:p>
        </p:txBody>
      </p:sp>
      <p:sp>
        <p:nvSpPr>
          <p:cNvPr id="3" name="コンテンツ プレースホルダー 2">
            <a:extLst>
              <a:ext uri="{FF2B5EF4-FFF2-40B4-BE49-F238E27FC236}">
                <a16:creationId xmlns:a16="http://schemas.microsoft.com/office/drawing/2014/main" id="{FD4F6D6D-94A0-4535-9D1A-058CBC0FC65D}"/>
              </a:ext>
            </a:extLst>
          </p:cNvPr>
          <p:cNvSpPr>
            <a:spLocks noGrp="1"/>
          </p:cNvSpPr>
          <p:nvPr>
            <p:ph idx="1"/>
          </p:nvPr>
        </p:nvSpPr>
        <p:spPr>
          <a:xfrm>
            <a:off x="838200" y="1820863"/>
            <a:ext cx="10515600" cy="1588911"/>
          </a:xfrm>
        </p:spPr>
        <p:txBody>
          <a:bodyPr>
            <a:normAutofit/>
          </a:bodyPr>
          <a:lstStyle/>
          <a:p>
            <a:pPr>
              <a:buFont typeface="Wingdings" panose="05000000000000000000" pitchFamily="2" charset="2"/>
              <a:buChar char="l"/>
            </a:pPr>
            <a:r>
              <a:rPr kumimoji="1" lang="en-US" altLang="ja-JP" sz="2800" dirty="0"/>
              <a:t>HMD</a:t>
            </a:r>
            <a:r>
              <a:rPr kumimoji="1" lang="ja-JP" altLang="en-US" sz="2800" dirty="0"/>
              <a:t>（</a:t>
            </a:r>
            <a:r>
              <a:rPr kumimoji="1" lang="en-US" altLang="ja-JP" sz="2800" dirty="0"/>
              <a:t>Head Mounted</a:t>
            </a:r>
            <a:r>
              <a:rPr lang="ja-JP" altLang="en-US" sz="2800" dirty="0"/>
              <a:t> </a:t>
            </a:r>
            <a:r>
              <a:rPr lang="en-US" altLang="ja-JP" sz="2800" dirty="0"/>
              <a:t>Display</a:t>
            </a:r>
            <a:r>
              <a:rPr kumimoji="1" lang="ja-JP" altLang="en-US" sz="2800" dirty="0"/>
              <a:t>）は</a:t>
            </a:r>
            <a:r>
              <a:rPr kumimoji="1" lang="en-US" altLang="ja-JP" sz="2800" dirty="0"/>
              <a:t>Oculus Quest</a:t>
            </a:r>
            <a:r>
              <a:rPr kumimoji="1" lang="ja-JP" altLang="en-US" sz="2800" dirty="0"/>
              <a:t>を使用</a:t>
            </a:r>
            <a:endParaRPr kumimoji="1" lang="en-US" altLang="ja-JP" sz="2800" dirty="0"/>
          </a:p>
          <a:p>
            <a:pPr>
              <a:buFont typeface="Wingdings" panose="05000000000000000000" pitchFamily="2" charset="2"/>
              <a:buChar char="l"/>
            </a:pPr>
            <a:r>
              <a:rPr kumimoji="1" lang="ja-JP" altLang="en-US" sz="2800" dirty="0"/>
              <a:t>ハンドトラッキングは</a:t>
            </a:r>
            <a:r>
              <a:rPr kumimoji="1" lang="en-US" altLang="ja-JP" sz="2800" dirty="0"/>
              <a:t>Oculus Quest</a:t>
            </a:r>
            <a:r>
              <a:rPr kumimoji="1" lang="ja-JP" altLang="en-US" sz="2800" dirty="0"/>
              <a:t>の機能として提供</a:t>
            </a:r>
            <a:endParaRPr kumimoji="1" lang="en-US" altLang="ja-JP" sz="2800" dirty="0"/>
          </a:p>
          <a:p>
            <a:pPr>
              <a:buFont typeface="Wingdings" panose="05000000000000000000" pitchFamily="2" charset="2"/>
              <a:buChar char="l"/>
            </a:pPr>
            <a:r>
              <a:rPr kumimoji="1" lang="en-US" altLang="ja-JP" sz="2800" dirty="0"/>
              <a:t>Facebook</a:t>
            </a:r>
            <a:r>
              <a:rPr kumimoji="1" lang="ja-JP" altLang="en-US" sz="2800" dirty="0"/>
              <a:t>より公開された開発者ツールを通じて利用</a:t>
            </a:r>
            <a:endParaRPr kumimoji="1" lang="en-US" altLang="ja-JP" sz="2800" dirty="0"/>
          </a:p>
          <a:p>
            <a:pPr>
              <a:buFont typeface="Wingdings" panose="05000000000000000000" pitchFamily="2" charset="2"/>
              <a:buChar char="l"/>
            </a:pPr>
            <a:endParaRPr lang="en-US" altLang="ja-JP" sz="2800" dirty="0"/>
          </a:p>
        </p:txBody>
      </p:sp>
      <p:sp>
        <p:nvSpPr>
          <p:cNvPr id="4" name="下矢印 3">
            <a:extLst>
              <a:ext uri="{FF2B5EF4-FFF2-40B4-BE49-F238E27FC236}">
                <a16:creationId xmlns:a16="http://schemas.microsoft.com/office/drawing/2014/main" id="{E28FBF97-D3B2-41FF-A7D7-DDC8AF9C5D56}"/>
              </a:ext>
            </a:extLst>
          </p:cNvPr>
          <p:cNvSpPr/>
          <p:nvPr/>
        </p:nvSpPr>
        <p:spPr>
          <a:xfrm rot="16200000">
            <a:off x="4295769" y="4592147"/>
            <a:ext cx="360040" cy="360040"/>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5" name="下矢印 3">
            <a:extLst>
              <a:ext uri="{FF2B5EF4-FFF2-40B4-BE49-F238E27FC236}">
                <a16:creationId xmlns:a16="http://schemas.microsoft.com/office/drawing/2014/main" id="{E2DBAFA5-B144-4857-A24F-C5316D6D98B9}"/>
              </a:ext>
            </a:extLst>
          </p:cNvPr>
          <p:cNvSpPr/>
          <p:nvPr/>
        </p:nvSpPr>
        <p:spPr>
          <a:xfrm rot="16200000">
            <a:off x="8031707" y="4609909"/>
            <a:ext cx="360040" cy="360040"/>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15" name="グループ化 14">
            <a:extLst>
              <a:ext uri="{FF2B5EF4-FFF2-40B4-BE49-F238E27FC236}">
                <a16:creationId xmlns:a16="http://schemas.microsoft.com/office/drawing/2014/main" id="{2583DC95-F21D-499C-AEEF-FE9E294BF1C2}"/>
              </a:ext>
            </a:extLst>
          </p:cNvPr>
          <p:cNvGrpSpPr/>
          <p:nvPr/>
        </p:nvGrpSpPr>
        <p:grpSpPr>
          <a:xfrm>
            <a:off x="143545" y="3609475"/>
            <a:ext cx="4079540" cy="2193794"/>
            <a:chOff x="7074569" y="1661704"/>
            <a:chExt cx="5117430" cy="2636756"/>
          </a:xfrm>
        </p:grpSpPr>
        <p:pic>
          <p:nvPicPr>
            <p:cNvPr id="9" name="図 8">
              <a:extLst>
                <a:ext uri="{FF2B5EF4-FFF2-40B4-BE49-F238E27FC236}">
                  <a16:creationId xmlns:a16="http://schemas.microsoft.com/office/drawing/2014/main" id="{B85298D5-C8A2-4368-A823-3E13347B43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4569" y="1661704"/>
              <a:ext cx="5117430" cy="2636756"/>
            </a:xfrm>
            <a:prstGeom prst="rect">
              <a:avLst/>
            </a:prstGeom>
          </p:spPr>
        </p:pic>
        <p:sp>
          <p:nvSpPr>
            <p:cNvPr id="10" name="正方形/長方形 9">
              <a:extLst>
                <a:ext uri="{FF2B5EF4-FFF2-40B4-BE49-F238E27FC236}">
                  <a16:creationId xmlns:a16="http://schemas.microsoft.com/office/drawing/2014/main" id="{CFF7B22B-ACFB-4F98-B13C-ED78275C4CF3}"/>
                </a:ext>
              </a:extLst>
            </p:cNvPr>
            <p:cNvSpPr/>
            <p:nvPr/>
          </p:nvSpPr>
          <p:spPr>
            <a:xfrm>
              <a:off x="8507327" y="2641599"/>
              <a:ext cx="1611232" cy="402389"/>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1600" dirty="0"/>
                <a:t>赤外線カメラ</a:t>
              </a:r>
            </a:p>
          </p:txBody>
        </p:sp>
        <p:sp>
          <p:nvSpPr>
            <p:cNvPr id="11" name="楕円 10">
              <a:extLst>
                <a:ext uri="{FF2B5EF4-FFF2-40B4-BE49-F238E27FC236}">
                  <a16:creationId xmlns:a16="http://schemas.microsoft.com/office/drawing/2014/main" id="{4B9399AD-7A6B-43EA-8CE2-B904BF27A661}"/>
                </a:ext>
              </a:extLst>
            </p:cNvPr>
            <p:cNvSpPr/>
            <p:nvPr/>
          </p:nvSpPr>
          <p:spPr>
            <a:xfrm>
              <a:off x="7423151" y="2028825"/>
              <a:ext cx="374649" cy="374649"/>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id="{02EB559A-5EF3-455A-A1D5-58FE6743F0AB}"/>
                </a:ext>
              </a:extLst>
            </p:cNvPr>
            <p:cNvSpPr/>
            <p:nvPr/>
          </p:nvSpPr>
          <p:spPr>
            <a:xfrm>
              <a:off x="11271251" y="2162420"/>
              <a:ext cx="374649" cy="374649"/>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id="{19220367-6705-45A7-8123-AB8A756FC28F}"/>
                </a:ext>
              </a:extLst>
            </p:cNvPr>
            <p:cNvSpPr/>
            <p:nvPr/>
          </p:nvSpPr>
          <p:spPr>
            <a:xfrm>
              <a:off x="10718801" y="3876651"/>
              <a:ext cx="253999" cy="267189"/>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id="{929BF9AE-A9A8-41CE-B075-935ECCC7FDD5}"/>
                </a:ext>
              </a:extLst>
            </p:cNvPr>
            <p:cNvSpPr/>
            <p:nvPr/>
          </p:nvSpPr>
          <p:spPr>
            <a:xfrm>
              <a:off x="8102577" y="3736131"/>
              <a:ext cx="260398" cy="260400"/>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6" name="テキスト ボックス 15">
            <a:extLst>
              <a:ext uri="{FF2B5EF4-FFF2-40B4-BE49-F238E27FC236}">
                <a16:creationId xmlns:a16="http://schemas.microsoft.com/office/drawing/2014/main" id="{6333FC3D-6ABC-4A65-8CE9-E71F9935C63A}"/>
              </a:ext>
            </a:extLst>
          </p:cNvPr>
          <p:cNvSpPr txBox="1"/>
          <p:nvPr/>
        </p:nvSpPr>
        <p:spPr>
          <a:xfrm>
            <a:off x="48629" y="6108715"/>
            <a:ext cx="4339650" cy="400110"/>
          </a:xfrm>
          <a:prstGeom prst="rect">
            <a:avLst/>
          </a:prstGeom>
          <a:noFill/>
        </p:spPr>
        <p:txBody>
          <a:bodyPr wrap="none" rtlCol="0">
            <a:spAutoFit/>
          </a:bodyPr>
          <a:lstStyle/>
          <a:p>
            <a:r>
              <a:rPr kumimoji="1" lang="en-US" altLang="ja-JP" sz="2000" dirty="0"/>
              <a:t>HMD</a:t>
            </a:r>
            <a:r>
              <a:rPr kumimoji="1" lang="ja-JP" altLang="en-US" sz="2000" dirty="0"/>
              <a:t>の四隅の赤外線カメラで手を検出</a:t>
            </a:r>
            <a:endParaRPr kumimoji="1" lang="en-US" altLang="ja-JP" sz="2000" dirty="0"/>
          </a:p>
        </p:txBody>
      </p:sp>
      <p:sp>
        <p:nvSpPr>
          <p:cNvPr id="17" name="テキスト ボックス 16">
            <a:extLst>
              <a:ext uri="{FF2B5EF4-FFF2-40B4-BE49-F238E27FC236}">
                <a16:creationId xmlns:a16="http://schemas.microsoft.com/office/drawing/2014/main" id="{2669A9DE-B469-4229-860A-249F385E4B7D}"/>
              </a:ext>
            </a:extLst>
          </p:cNvPr>
          <p:cNvSpPr txBox="1"/>
          <p:nvPr/>
        </p:nvSpPr>
        <p:spPr>
          <a:xfrm>
            <a:off x="4418566" y="6109309"/>
            <a:ext cx="3871573" cy="400110"/>
          </a:xfrm>
          <a:prstGeom prst="rect">
            <a:avLst/>
          </a:prstGeom>
          <a:noFill/>
        </p:spPr>
        <p:txBody>
          <a:bodyPr wrap="none" rtlCol="0">
            <a:spAutoFit/>
          </a:bodyPr>
          <a:lstStyle/>
          <a:p>
            <a:r>
              <a:rPr kumimoji="1" lang="ja-JP" altLang="en-US" sz="2000" dirty="0"/>
              <a:t>指の関節角度を推定、手指を認識</a:t>
            </a:r>
            <a:endParaRPr kumimoji="1" lang="en-US" altLang="ja-JP" sz="2000" dirty="0"/>
          </a:p>
        </p:txBody>
      </p:sp>
      <p:sp>
        <p:nvSpPr>
          <p:cNvPr id="18" name="テキスト ボックス 17">
            <a:extLst>
              <a:ext uri="{FF2B5EF4-FFF2-40B4-BE49-F238E27FC236}">
                <a16:creationId xmlns:a16="http://schemas.microsoft.com/office/drawing/2014/main" id="{8C2194EA-DF40-42F8-9AFB-C9335AD90AC3}"/>
              </a:ext>
            </a:extLst>
          </p:cNvPr>
          <p:cNvSpPr txBox="1"/>
          <p:nvPr/>
        </p:nvSpPr>
        <p:spPr>
          <a:xfrm>
            <a:off x="8694568" y="5954827"/>
            <a:ext cx="3012363" cy="707886"/>
          </a:xfrm>
          <a:prstGeom prst="rect">
            <a:avLst/>
          </a:prstGeom>
          <a:noFill/>
        </p:spPr>
        <p:txBody>
          <a:bodyPr wrap="none" rtlCol="0">
            <a:spAutoFit/>
          </a:bodyPr>
          <a:lstStyle/>
          <a:p>
            <a:r>
              <a:rPr lang="ja-JP" altLang="en-US" sz="2000" dirty="0"/>
              <a:t>ゲームエンジン上に表現、</a:t>
            </a:r>
            <a:endParaRPr lang="en-US" altLang="ja-JP" sz="2000" dirty="0"/>
          </a:p>
          <a:p>
            <a:r>
              <a:rPr lang="ja-JP" altLang="en-US" sz="2000" dirty="0"/>
              <a:t>手指３Ｄモデルを利用</a:t>
            </a:r>
            <a:endParaRPr kumimoji="1" lang="ja-JP" altLang="en-US" sz="2000" dirty="0"/>
          </a:p>
        </p:txBody>
      </p:sp>
      <p:pic>
        <p:nvPicPr>
          <p:cNvPr id="19" name="図 18">
            <a:extLst>
              <a:ext uri="{FF2B5EF4-FFF2-40B4-BE49-F238E27FC236}">
                <a16:creationId xmlns:a16="http://schemas.microsoft.com/office/drawing/2014/main" id="{751ED164-0566-472E-91F5-4D67E67A11B0}"/>
              </a:ext>
            </a:extLst>
          </p:cNvPr>
          <p:cNvPicPr>
            <a:picLocks noChangeAspect="1"/>
          </p:cNvPicPr>
          <p:nvPr/>
        </p:nvPicPr>
        <p:blipFill rotWithShape="1">
          <a:blip r:embed="rId4"/>
          <a:srcRect l="22885"/>
          <a:stretch/>
        </p:blipFill>
        <p:spPr>
          <a:xfrm>
            <a:off x="4734254" y="3662645"/>
            <a:ext cx="3204237" cy="2193794"/>
          </a:xfrm>
          <a:prstGeom prst="rect">
            <a:avLst/>
          </a:prstGeom>
        </p:spPr>
      </p:pic>
      <p:sp>
        <p:nvSpPr>
          <p:cNvPr id="20" name="テキスト ボックス 19">
            <a:extLst>
              <a:ext uri="{FF2B5EF4-FFF2-40B4-BE49-F238E27FC236}">
                <a16:creationId xmlns:a16="http://schemas.microsoft.com/office/drawing/2014/main" id="{4F1C0DF0-C483-4866-8BD9-03F2197D6927}"/>
              </a:ext>
            </a:extLst>
          </p:cNvPr>
          <p:cNvSpPr txBox="1"/>
          <p:nvPr/>
        </p:nvSpPr>
        <p:spPr>
          <a:xfrm>
            <a:off x="4354918" y="5836484"/>
            <a:ext cx="3801105" cy="276999"/>
          </a:xfrm>
          <a:prstGeom prst="rect">
            <a:avLst/>
          </a:prstGeom>
          <a:noFill/>
        </p:spPr>
        <p:txBody>
          <a:bodyPr wrap="none" rtlCol="0">
            <a:spAutoFit/>
          </a:bodyPr>
          <a:lstStyle/>
          <a:p>
            <a:r>
              <a:rPr kumimoji="1" lang="ja-JP" altLang="en-US" sz="1200" dirty="0"/>
              <a:t>出典：</a:t>
            </a:r>
            <a:r>
              <a:rPr kumimoji="1" lang="en-US" altLang="ja-JP" sz="1200" dirty="0"/>
              <a:t> https://www.youtube.com/watch?v=5_bVkbG1ZCo</a:t>
            </a:r>
          </a:p>
        </p:txBody>
      </p:sp>
      <p:pic>
        <p:nvPicPr>
          <p:cNvPr id="22" name="図 21">
            <a:extLst>
              <a:ext uri="{FF2B5EF4-FFF2-40B4-BE49-F238E27FC236}">
                <a16:creationId xmlns:a16="http://schemas.microsoft.com/office/drawing/2014/main" id="{0B3D10E2-DE58-445E-90ED-1A178DD7E5E4}"/>
              </a:ext>
            </a:extLst>
          </p:cNvPr>
          <p:cNvPicPr>
            <a:picLocks noChangeAspect="1"/>
          </p:cNvPicPr>
          <p:nvPr/>
        </p:nvPicPr>
        <p:blipFill rotWithShape="1">
          <a:blip r:embed="rId5">
            <a:extLst>
              <a:ext uri="{28A0092B-C50C-407E-A947-70E740481C1C}">
                <a14:useLocalDpi xmlns:a14="http://schemas.microsoft.com/office/drawing/2010/main" val="0"/>
              </a:ext>
            </a:extLst>
          </a:blip>
          <a:srcRect l="13972" t="47368" r="4328" b="6702"/>
          <a:stretch/>
        </p:blipFill>
        <p:spPr>
          <a:xfrm>
            <a:off x="8469470" y="3705874"/>
            <a:ext cx="3578985" cy="2011980"/>
          </a:xfrm>
          <a:prstGeom prst="rect">
            <a:avLst/>
          </a:prstGeom>
        </p:spPr>
      </p:pic>
    </p:spTree>
    <p:extLst>
      <p:ext uri="{BB962C8B-B14F-4D97-AF65-F5344CB8AC3E}">
        <p14:creationId xmlns:p14="http://schemas.microsoft.com/office/powerpoint/2010/main" val="251954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5D4BD1-D0A6-48C5-B83B-19A0275A48A8}"/>
              </a:ext>
            </a:extLst>
          </p:cNvPr>
          <p:cNvSpPr>
            <a:spLocks noGrp="1"/>
          </p:cNvSpPr>
          <p:nvPr>
            <p:ph type="title"/>
          </p:nvPr>
        </p:nvSpPr>
        <p:spPr/>
        <p:txBody>
          <a:bodyPr/>
          <a:lstStyle/>
          <a:p>
            <a:r>
              <a:rPr kumimoji="1" lang="ja-JP" altLang="en-US" dirty="0"/>
              <a:t>動作の様子</a:t>
            </a:r>
          </a:p>
        </p:txBody>
      </p:sp>
      <p:pic>
        <p:nvPicPr>
          <p:cNvPr id="5" name="handmov1">
            <a:hlinkClick r:id="" action="ppaction://media"/>
            <a:extLst>
              <a:ext uri="{FF2B5EF4-FFF2-40B4-BE49-F238E27FC236}">
                <a16:creationId xmlns:a16="http://schemas.microsoft.com/office/drawing/2014/main" id="{1AAFF6EC-8AD6-4C3B-B5FE-D639B850B4AE}"/>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639277" y="1600200"/>
            <a:ext cx="8913446" cy="5013699"/>
          </a:xfrm>
        </p:spPr>
      </p:pic>
    </p:spTree>
    <p:extLst>
      <p:ext uri="{BB962C8B-B14F-4D97-AF65-F5344CB8AC3E}">
        <p14:creationId xmlns:p14="http://schemas.microsoft.com/office/powerpoint/2010/main" val="255463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20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5D4BD1-D0A6-48C5-B83B-19A0275A48A8}"/>
              </a:ext>
            </a:extLst>
          </p:cNvPr>
          <p:cNvSpPr>
            <a:spLocks noGrp="1"/>
          </p:cNvSpPr>
          <p:nvPr>
            <p:ph type="title"/>
          </p:nvPr>
        </p:nvSpPr>
        <p:spPr/>
        <p:txBody>
          <a:bodyPr/>
          <a:lstStyle/>
          <a:p>
            <a:r>
              <a:rPr kumimoji="1" lang="ja-JP" altLang="en-US" dirty="0"/>
              <a:t>学習モード</a:t>
            </a:r>
          </a:p>
        </p:txBody>
      </p:sp>
      <p:sp>
        <p:nvSpPr>
          <p:cNvPr id="3" name="コンテンツ プレースホルダー 2">
            <a:extLst>
              <a:ext uri="{FF2B5EF4-FFF2-40B4-BE49-F238E27FC236}">
                <a16:creationId xmlns:a16="http://schemas.microsoft.com/office/drawing/2014/main" id="{FD4F6D6D-94A0-4535-9D1A-058CBC0FC65D}"/>
              </a:ext>
            </a:extLst>
          </p:cNvPr>
          <p:cNvSpPr>
            <a:spLocks noGrp="1"/>
          </p:cNvSpPr>
          <p:nvPr>
            <p:ph idx="1"/>
          </p:nvPr>
        </p:nvSpPr>
        <p:spPr/>
        <p:txBody>
          <a:bodyPr>
            <a:normAutofit/>
          </a:bodyPr>
          <a:lstStyle/>
          <a:p>
            <a:pPr>
              <a:buFont typeface="Wingdings" panose="05000000000000000000" pitchFamily="2" charset="2"/>
              <a:buChar char="l"/>
            </a:pPr>
            <a:endParaRPr kumimoji="1" lang="ja-JP" altLang="en-US" sz="2800" dirty="0"/>
          </a:p>
        </p:txBody>
      </p:sp>
    </p:spTree>
    <p:extLst>
      <p:ext uri="{BB962C8B-B14F-4D97-AF65-F5344CB8AC3E}">
        <p14:creationId xmlns:p14="http://schemas.microsoft.com/office/powerpoint/2010/main" val="2503287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F5D4BD1-D0A6-48C5-B83B-19A0275A48A8}"/>
              </a:ext>
            </a:extLst>
          </p:cNvPr>
          <p:cNvSpPr>
            <a:spLocks noGrp="1"/>
          </p:cNvSpPr>
          <p:nvPr>
            <p:ph type="title"/>
          </p:nvPr>
        </p:nvSpPr>
        <p:spPr/>
        <p:txBody>
          <a:bodyPr/>
          <a:lstStyle/>
          <a:p>
            <a:r>
              <a:rPr kumimoji="1" lang="ja-JP" altLang="en-US" dirty="0"/>
              <a:t>まとめ・今後の方針</a:t>
            </a:r>
          </a:p>
        </p:txBody>
      </p:sp>
      <p:sp>
        <p:nvSpPr>
          <p:cNvPr id="3" name="コンテンツ プレースホルダー 2">
            <a:extLst>
              <a:ext uri="{FF2B5EF4-FFF2-40B4-BE49-F238E27FC236}">
                <a16:creationId xmlns:a16="http://schemas.microsoft.com/office/drawing/2014/main" id="{FD4F6D6D-94A0-4535-9D1A-058CBC0FC65D}"/>
              </a:ext>
            </a:extLst>
          </p:cNvPr>
          <p:cNvSpPr>
            <a:spLocks noGrp="1"/>
          </p:cNvSpPr>
          <p:nvPr>
            <p:ph idx="1"/>
          </p:nvPr>
        </p:nvSpPr>
        <p:spPr/>
        <p:txBody>
          <a:bodyPr>
            <a:normAutofit/>
          </a:bodyPr>
          <a:lstStyle/>
          <a:p>
            <a:pPr>
              <a:buFont typeface="Wingdings" panose="05000000000000000000" pitchFamily="2" charset="2"/>
              <a:buChar char="l"/>
            </a:pPr>
            <a:endParaRPr kumimoji="1" lang="ja-JP" altLang="en-US" sz="2800" dirty="0"/>
          </a:p>
        </p:txBody>
      </p:sp>
    </p:spTree>
    <p:extLst>
      <p:ext uri="{BB962C8B-B14F-4D97-AF65-F5344CB8AC3E}">
        <p14:creationId xmlns:p14="http://schemas.microsoft.com/office/powerpoint/2010/main" val="110599768"/>
      </p:ext>
    </p:extLst>
  </p:cSld>
  <p:clrMapOvr>
    <a:masterClrMapping/>
  </p:clrMapOvr>
</p:sld>
</file>

<file path=ppt/theme/theme1.xml><?xml version="1.0" encoding="utf-8"?>
<a:theme xmlns:a="http://schemas.openxmlformats.org/drawingml/2006/main" name="Blank">
  <a:themeElements>
    <a:clrScheme name="Office">
      <a:dk1>
        <a:sysClr val="windowText" lastClr="000000"/>
      </a:dk1>
      <a:lt1>
        <a:sysClr val="window" lastClr="FFFFFF"/>
      </a:lt1>
      <a:dk2>
        <a:srgbClr val="6E747A"/>
      </a:dk2>
      <a:lt2>
        <a:srgbClr val="E7E6E6"/>
      </a:lt2>
      <a:accent1>
        <a:srgbClr val="5B9BD5"/>
      </a:accent1>
      <a:accent2>
        <a:srgbClr val="ED7D31"/>
      </a:accent2>
      <a:accent3>
        <a:srgbClr val="A5A5A5"/>
      </a:accent3>
      <a:accent4>
        <a:srgbClr val="FFC000"/>
      </a:accent4>
      <a:accent5>
        <a:srgbClr val="4472C4"/>
      </a:accent5>
      <a:accent6>
        <a:srgbClr val="70AD47"/>
      </a:accent6>
      <a:hlink>
        <a:srgbClr val="085296"/>
      </a:hlink>
      <a:folHlink>
        <a:srgbClr val="99336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イオン</Template>
  <TotalTime>708</TotalTime>
  <Words>713</Words>
  <Application>Microsoft Office PowerPoint</Application>
  <PresentationFormat>ワイド画面</PresentationFormat>
  <Paragraphs>90</Paragraphs>
  <Slides>9</Slides>
  <Notes>6</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9</vt:i4>
      </vt:variant>
    </vt:vector>
  </HeadingPairs>
  <TitlesOfParts>
    <vt:vector size="16" baseType="lpstr">
      <vt:lpstr>ＭＳ Ｐゴシック</vt:lpstr>
      <vt:lpstr>游ゴシック</vt:lpstr>
      <vt:lpstr>Arial</vt:lpstr>
      <vt:lpstr>Calibri</vt:lpstr>
      <vt:lpstr>Century</vt:lpstr>
      <vt:lpstr>Wingdings</vt:lpstr>
      <vt:lpstr>Blank</vt:lpstr>
      <vt:lpstr>ハンドトラッキング機能搭載HMDを　用いた手話学習支援ツールの検討</vt:lpstr>
      <vt:lpstr>本研究の背景</vt:lpstr>
      <vt:lpstr>本研究の背景</vt:lpstr>
      <vt:lpstr>本研究の目的</vt:lpstr>
      <vt:lpstr>日本手話</vt:lpstr>
      <vt:lpstr>ハンドトラッキング</vt:lpstr>
      <vt:lpstr>動作の様子</vt:lpstr>
      <vt:lpstr>学習モード</vt:lpstr>
      <vt:lpstr>まとめ・今後の方針</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ハンドトラッキング機能搭載HMDを用いた手話学習支援ツールの検討</dc:title>
  <dc:creator>赤葉　亮太</dc:creator>
  <cp:lastModifiedBy>赤葉　亮太</cp:lastModifiedBy>
  <cp:revision>229</cp:revision>
  <dcterms:created xsi:type="dcterms:W3CDTF">2020-11-07T03:20:35Z</dcterms:created>
  <dcterms:modified xsi:type="dcterms:W3CDTF">2020-11-10T08:12:28Z</dcterms:modified>
</cp:coreProperties>
</file>

<file path=docProps/thumbnail.jpeg>
</file>